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1.xml" ContentType="application/vnd.openxmlformats-officedocument.them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585" r:id="rId2"/>
    <p:sldId id="602" r:id="rId3"/>
    <p:sldId id="590" r:id="rId4"/>
    <p:sldId id="589" r:id="rId5"/>
    <p:sldId id="586" r:id="rId6"/>
    <p:sldId id="560" r:id="rId7"/>
    <p:sldId id="562" r:id="rId8"/>
    <p:sldId id="564" r:id="rId9"/>
    <p:sldId id="457" r:id="rId10"/>
    <p:sldId id="582" r:id="rId11"/>
    <p:sldId id="591" r:id="rId12"/>
    <p:sldId id="572" r:id="rId13"/>
    <p:sldId id="573" r:id="rId14"/>
    <p:sldId id="592" r:id="rId15"/>
    <p:sldId id="606" r:id="rId16"/>
    <p:sldId id="607" r:id="rId17"/>
    <p:sldId id="604" r:id="rId18"/>
    <p:sldId id="605" r:id="rId19"/>
    <p:sldId id="565" r:id="rId20"/>
    <p:sldId id="567" r:id="rId21"/>
    <p:sldId id="613" r:id="rId22"/>
    <p:sldId id="568" r:id="rId23"/>
    <p:sldId id="569" r:id="rId24"/>
    <p:sldId id="570" r:id="rId25"/>
    <p:sldId id="574" r:id="rId26"/>
    <p:sldId id="600" r:id="rId27"/>
    <p:sldId id="593" r:id="rId28"/>
    <p:sldId id="594" r:id="rId29"/>
    <p:sldId id="595" r:id="rId30"/>
    <p:sldId id="596" r:id="rId31"/>
    <p:sldId id="597" r:id="rId32"/>
    <p:sldId id="571" r:id="rId33"/>
    <p:sldId id="575" r:id="rId34"/>
    <p:sldId id="601" r:id="rId35"/>
    <p:sldId id="577" r:id="rId36"/>
    <p:sldId id="609" r:id="rId37"/>
    <p:sldId id="610" r:id="rId38"/>
    <p:sldId id="611" r:id="rId39"/>
    <p:sldId id="61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7CF162-BB12-4A94-AA56-C7B87D67AA78}">
          <p14:sldIdLst>
            <p14:sldId id="585"/>
            <p14:sldId id="602"/>
            <p14:sldId id="590"/>
            <p14:sldId id="589"/>
            <p14:sldId id="586"/>
            <p14:sldId id="560"/>
            <p14:sldId id="562"/>
            <p14:sldId id="564"/>
            <p14:sldId id="457"/>
            <p14:sldId id="582"/>
            <p14:sldId id="591"/>
            <p14:sldId id="572"/>
            <p14:sldId id="573"/>
            <p14:sldId id="592"/>
            <p14:sldId id="606"/>
            <p14:sldId id="607"/>
            <p14:sldId id="604"/>
            <p14:sldId id="605"/>
            <p14:sldId id="565"/>
            <p14:sldId id="567"/>
            <p14:sldId id="613"/>
            <p14:sldId id="568"/>
            <p14:sldId id="569"/>
            <p14:sldId id="570"/>
            <p14:sldId id="574"/>
            <p14:sldId id="600"/>
            <p14:sldId id="593"/>
            <p14:sldId id="594"/>
            <p14:sldId id="595"/>
            <p14:sldId id="596"/>
            <p14:sldId id="597"/>
            <p14:sldId id="571"/>
            <p14:sldId id="575"/>
            <p14:sldId id="601"/>
            <p14:sldId id="577"/>
            <p14:sldId id="609"/>
            <p14:sldId id="610"/>
            <p14:sldId id="611"/>
            <p14:sldId id="612"/>
          </p14:sldIdLst>
        </p14:section>
        <p14:section name="Untitled Section" id="{8066F27C-2394-458D-A257-DFC2E4C57993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DF73BB"/>
    <a:srgbClr val="C82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 varScale="1">
        <p:scale>
          <a:sx n="79" d="100"/>
          <a:sy n="79" d="100"/>
        </p:scale>
        <p:origin x="5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755" y="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uhah\Downloads\&#1575;&#1581;&#1589;&#1575;&#1574;&#1610;&#1577;%20&#1591;&#1604;&#1576;&#1577;%202018.2017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13695586771887E-2"/>
          <c:y val="0.11286503360552365"/>
          <c:w val="0.93786304413228117"/>
          <c:h val="0.74887815088994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37</c:v>
                </c:pt>
                <c:pt idx="1">
                  <c:v>40</c:v>
                </c:pt>
                <c:pt idx="2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Lecturer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13</c:v>
                </c:pt>
                <c:pt idx="1">
                  <c:v>17</c:v>
                </c:pt>
                <c:pt idx="2">
                  <c:v>17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Total/Faculty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50</c:v>
                </c:pt>
                <c:pt idx="1">
                  <c:v>57</c:v>
                </c:pt>
                <c:pt idx="2">
                  <c:v>57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Clinical Instructor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17</c:v>
                </c:pt>
                <c:pt idx="1">
                  <c:v>17</c:v>
                </c:pt>
                <c:pt idx="2">
                  <c:v>17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67</c:v>
                </c:pt>
                <c:pt idx="1">
                  <c:v>74</c:v>
                </c:pt>
                <c:pt idx="2">
                  <c:v>74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0124208"/>
        <c:axId val="260124768"/>
      </c:barChart>
      <c:catAx>
        <c:axId val="260124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 smtClean="0">
                    <a:solidFill>
                      <a:schemeClr val="tx1"/>
                    </a:solidFill>
                  </a:rPr>
                  <a:t>Academic Years</a:t>
                </a:r>
                <a:endParaRPr lang="en-US" sz="2000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124768"/>
        <c:crosses val="autoZero"/>
        <c:auto val="1"/>
        <c:lblAlgn val="ctr"/>
        <c:lblOffset val="100"/>
        <c:noMultiLvlLbl val="0"/>
      </c:catAx>
      <c:valAx>
        <c:axId val="2601247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 smtClean="0">
                    <a:solidFill>
                      <a:schemeClr val="tx1"/>
                    </a:solidFill>
                  </a:rPr>
                  <a:t>Number</a:t>
                </a:r>
                <a:endParaRPr lang="en-US" sz="1800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12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72157374457715"/>
          <c:y val="0.11222022894500873"/>
          <c:w val="0.26600180153557768"/>
          <c:h val="0.29813587880820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sz="2800" dirty="0"/>
          </a:p>
        </c:rich>
      </c:tx>
      <c:layout>
        <c:manualLayout>
          <c:xMode val="edge"/>
          <c:yMode val="edge"/>
          <c:x val="0.2853320780554604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Clinical Dept.</c:v>
                </c:pt>
                <c:pt idx="1">
                  <c:v>Community Dept.</c:v>
                </c:pt>
                <c:pt idx="2">
                  <c:v>Maternal &amp; Child Dept.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Lecturer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Clinical Dept.</c:v>
                </c:pt>
                <c:pt idx="1">
                  <c:v>Community Dept.</c:v>
                </c:pt>
                <c:pt idx="2">
                  <c:v>Maternal &amp; Child Dept.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Clinical Instructor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82E9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Clinical Dept.</c:v>
                </c:pt>
                <c:pt idx="1">
                  <c:v>Community Dept.</c:v>
                </c:pt>
                <c:pt idx="2">
                  <c:v>Maternal &amp; Child Dept.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1245888"/>
        <c:axId val="311246448"/>
      </c:barChart>
      <c:catAx>
        <c:axId val="31124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246448"/>
        <c:crosses val="autoZero"/>
        <c:auto val="1"/>
        <c:lblAlgn val="ctr"/>
        <c:lblOffset val="100"/>
        <c:noMultiLvlLbl val="0"/>
      </c:catAx>
      <c:valAx>
        <c:axId val="3112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24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299724250203284"/>
          <c:y val="0.22283586736055175"/>
          <c:w val="0.34528836169576521"/>
          <c:h val="8.37717841175593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sz="2400" b="1" dirty="0"/>
          </a:p>
        </c:rich>
      </c:tx>
      <c:layout>
        <c:manualLayout>
          <c:xMode val="edge"/>
          <c:yMode val="edge"/>
          <c:x val="0.2251056525543002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Professor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7E027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Clinical Dept.</c:v>
                </c:pt>
                <c:pt idx="1">
                  <c:v>Community Dept.</c:v>
                </c:pt>
                <c:pt idx="2">
                  <c:v>Maternal &amp; Child Dept.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Associate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Clinical Dept.</c:v>
                </c:pt>
                <c:pt idx="1">
                  <c:v>Community Dept.</c:v>
                </c:pt>
                <c:pt idx="2">
                  <c:v>Maternal &amp; Child Dept.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Assistant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Clinical Dept.</c:v>
                </c:pt>
                <c:pt idx="1">
                  <c:v>Community Dept.</c:v>
                </c:pt>
                <c:pt idx="2">
                  <c:v>Maternal &amp; Child Dept.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0381488"/>
        <c:axId val="310382048"/>
      </c:barChart>
      <c:catAx>
        <c:axId val="31038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382048"/>
        <c:crosses val="autoZero"/>
        <c:auto val="1"/>
        <c:lblAlgn val="ctr"/>
        <c:lblOffset val="100"/>
        <c:noMultiLvlLbl val="0"/>
      </c:catAx>
      <c:valAx>
        <c:axId val="31038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38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818188501854723"/>
          <c:y val="0.20515253009534071"/>
          <c:w val="0.3512831538024529"/>
          <c:h val="0.106512376438801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796343098359692E-2"/>
          <c:y val="2.4550691230555494E-2"/>
          <c:w val="0.95640015365117581"/>
          <c:h val="0.848056370616930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Clinical Dept.</c:v>
                </c:pt>
                <c:pt idx="1">
                  <c:v>Community Dept.</c:v>
                </c:pt>
                <c:pt idx="2">
                  <c:v>Maternal &amp; Child Dept.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6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Clinical Dept.</c:v>
                </c:pt>
                <c:pt idx="1">
                  <c:v>Community Dept.</c:v>
                </c:pt>
                <c:pt idx="2">
                  <c:v>Maternal &amp; Child Dept.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16</c:v>
                </c:pt>
                <c:pt idx="1">
                  <c:v>18</c:v>
                </c:pt>
                <c:pt idx="2">
                  <c:v>19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Clinical Dept.</c:v>
                </c:pt>
                <c:pt idx="1">
                  <c:v>Community Dept.</c:v>
                </c:pt>
                <c:pt idx="2">
                  <c:v>Maternal &amp; Child Dept.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31</c:v>
                </c:pt>
                <c:pt idx="1">
                  <c:v>24</c:v>
                </c:pt>
                <c:pt idx="2">
                  <c:v>19</c:v>
                </c:pt>
                <c:pt idx="3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9335232"/>
        <c:axId val="249335792"/>
      </c:barChart>
      <c:catAx>
        <c:axId val="24933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335792"/>
        <c:crosses val="autoZero"/>
        <c:auto val="1"/>
        <c:lblAlgn val="ctr"/>
        <c:lblOffset val="100"/>
        <c:noMultiLvlLbl val="0"/>
      </c:catAx>
      <c:valAx>
        <c:axId val="2493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33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292610349044641E-2"/>
          <c:y val="7.3629505806875106E-2"/>
          <c:w val="0.19736910289812329"/>
          <c:h val="5.1449234335017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206548237301324E-2"/>
          <c:y val="2.1139282276164684E-2"/>
          <c:w val="0.9515269464283802"/>
          <c:h val="0.89567221402137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Sheet5!$A$7</c:f>
              <c:strCache>
                <c:ptCount val="1"/>
                <c:pt idx="0">
                  <c:v>أبناء عاملين في الجامعة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Sheet5!$B$6:$D$6</c:f>
              <c:strCache>
                <c:ptCount val="3"/>
                <c:pt idx="0">
                  <c:v>التمريض</c:v>
                </c:pt>
                <c:pt idx="1">
                  <c:v>التمريض للإناث</c:v>
                </c:pt>
                <c:pt idx="2">
                  <c:v>المجموع</c:v>
                </c:pt>
              </c:strCache>
            </c:strRef>
          </c:cat>
          <c:val>
            <c:numRef>
              <c:f>Sheet5!$B$7:$D$7</c:f>
              <c:numCache>
                <c:formatCode>General</c:formatCode>
                <c:ptCount val="3"/>
                <c:pt idx="0">
                  <c:v>5</c:v>
                </c:pt>
                <c:pt idx="1">
                  <c:v>1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Sheet5!$A$8</c:f>
              <c:strCache>
                <c:ptCount val="1"/>
                <c:pt idx="0">
                  <c:v>البرنامج الموازي الدولي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Sheet5!$B$6:$D$6</c:f>
              <c:strCache>
                <c:ptCount val="3"/>
                <c:pt idx="0">
                  <c:v>التمريض</c:v>
                </c:pt>
                <c:pt idx="1">
                  <c:v>التمريض للإناث</c:v>
                </c:pt>
                <c:pt idx="2">
                  <c:v>المجموع</c:v>
                </c:pt>
              </c:strCache>
            </c:strRef>
          </c:cat>
          <c:val>
            <c:numRef>
              <c:f>Sheet5!$B$8:$D$8</c:f>
              <c:numCache>
                <c:formatCode>General</c:formatCode>
                <c:ptCount val="3"/>
                <c:pt idx="0">
                  <c:v>2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Sheet5!$A$9</c:f>
              <c:strCache>
                <c:ptCount val="1"/>
                <c:pt idx="0">
                  <c:v>التفوق الرياضي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Sheet5!$B$6:$D$6</c:f>
              <c:strCache>
                <c:ptCount val="3"/>
                <c:pt idx="0">
                  <c:v>التمريض</c:v>
                </c:pt>
                <c:pt idx="1">
                  <c:v>التمريض للإناث</c:v>
                </c:pt>
                <c:pt idx="2">
                  <c:v>المجموع</c:v>
                </c:pt>
              </c:strCache>
            </c:strRef>
          </c:cat>
          <c:val>
            <c:numRef>
              <c:f>Sheet5!$B$9:$D$9</c:f>
              <c:numCache>
                <c:formatCode>General</c:formatCode>
                <c:ptCount val="3"/>
                <c:pt idx="0">
                  <c:v>1</c:v>
                </c:pt>
                <c:pt idx="2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Sheet5!$A$10</c:f>
              <c:strCache>
                <c:ptCount val="1"/>
                <c:pt idx="0">
                  <c:v>المدارس الاقل حظا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Sheet5!$B$6:$D$6</c:f>
              <c:strCache>
                <c:ptCount val="3"/>
                <c:pt idx="0">
                  <c:v>التمريض</c:v>
                </c:pt>
                <c:pt idx="1">
                  <c:v>التمريض للإناث</c:v>
                </c:pt>
                <c:pt idx="2">
                  <c:v>المجموع</c:v>
                </c:pt>
              </c:strCache>
            </c:strRef>
          </c:cat>
          <c:val>
            <c:numRef>
              <c:f>Sheet5!$B$10:$D$10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Sheet5!$A$11</c:f>
              <c:strCache>
                <c:ptCount val="1"/>
                <c:pt idx="0">
                  <c:v>الموازي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Sheet5!$B$6:$D$6</c:f>
              <c:strCache>
                <c:ptCount val="3"/>
                <c:pt idx="0">
                  <c:v>التمريض</c:v>
                </c:pt>
                <c:pt idx="1">
                  <c:v>التمريض للإناث</c:v>
                </c:pt>
                <c:pt idx="2">
                  <c:v>المجموع</c:v>
                </c:pt>
              </c:strCache>
            </c:strRef>
          </c:cat>
          <c:val>
            <c:numRef>
              <c:f>Sheet5!$B$11:$D$11</c:f>
              <c:numCache>
                <c:formatCode>General</c:formatCode>
                <c:ptCount val="3"/>
                <c:pt idx="0">
                  <c:v>47</c:v>
                </c:pt>
                <c:pt idx="1">
                  <c:v>18</c:v>
                </c:pt>
                <c:pt idx="2">
                  <c:v>65</c:v>
                </c:pt>
              </c:numCache>
            </c:numRef>
          </c:val>
        </c:ser>
        <c:ser>
          <c:idx val="5"/>
          <c:order val="5"/>
          <c:tx>
            <c:strRef>
              <c:f>Sheet5!$A$12</c:f>
              <c:strCache>
                <c:ptCount val="1"/>
                <c:pt idx="0">
                  <c:v>تبادل ثقافي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Sheet5!$B$6:$D$6</c:f>
              <c:strCache>
                <c:ptCount val="3"/>
                <c:pt idx="0">
                  <c:v>التمريض</c:v>
                </c:pt>
                <c:pt idx="1">
                  <c:v>التمريض للإناث</c:v>
                </c:pt>
                <c:pt idx="2">
                  <c:v>المجموع</c:v>
                </c:pt>
              </c:strCache>
            </c:strRef>
          </c:cat>
          <c:val>
            <c:numRef>
              <c:f>Sheet5!$B$12:$D$12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</c:ser>
        <c:ser>
          <c:idx val="6"/>
          <c:order val="6"/>
          <c:tx>
            <c:strRef>
              <c:f>Sheet5!$A$13</c:f>
              <c:strCache>
                <c:ptCount val="1"/>
                <c:pt idx="0">
                  <c:v>تجسير كليات المجتمع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Sheet5!$B$6:$D$6</c:f>
              <c:strCache>
                <c:ptCount val="3"/>
                <c:pt idx="0">
                  <c:v>التمريض</c:v>
                </c:pt>
                <c:pt idx="1">
                  <c:v>التمريض للإناث</c:v>
                </c:pt>
                <c:pt idx="2">
                  <c:v>المجموع</c:v>
                </c:pt>
              </c:strCache>
            </c:strRef>
          </c:cat>
          <c:val>
            <c:numRef>
              <c:f>Sheet5!$B$13:$D$13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6</c:v>
                </c:pt>
              </c:numCache>
            </c:numRef>
          </c:val>
        </c:ser>
        <c:ser>
          <c:idx val="7"/>
          <c:order val="7"/>
          <c:tx>
            <c:strRef>
              <c:f>Sheet5!$A$14</c:f>
              <c:strCache>
                <c:ptCount val="1"/>
                <c:pt idx="0">
                  <c:v>تنافس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Sheet5!$B$6:$D$6</c:f>
              <c:strCache>
                <c:ptCount val="3"/>
                <c:pt idx="0">
                  <c:v>التمريض</c:v>
                </c:pt>
                <c:pt idx="1">
                  <c:v>التمريض للإناث</c:v>
                </c:pt>
                <c:pt idx="2">
                  <c:v>المجموع</c:v>
                </c:pt>
              </c:strCache>
            </c:strRef>
          </c:cat>
          <c:val>
            <c:numRef>
              <c:f>Sheet5!$B$14:$D$14</c:f>
              <c:numCache>
                <c:formatCode>General</c:formatCode>
                <c:ptCount val="3"/>
                <c:pt idx="0">
                  <c:v>34</c:v>
                </c:pt>
                <c:pt idx="1">
                  <c:v>31</c:v>
                </c:pt>
                <c:pt idx="2">
                  <c:v>65</c:v>
                </c:pt>
              </c:numCache>
            </c:numRef>
          </c:val>
        </c:ser>
        <c:ser>
          <c:idx val="8"/>
          <c:order val="8"/>
          <c:tx>
            <c:strRef>
              <c:f>Sheet5!$A$15</c:f>
              <c:strCache>
                <c:ptCount val="1"/>
                <c:pt idx="0">
                  <c:v>مكرمة المخيمات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Sheet5!$B$6:$D$6</c:f>
              <c:strCache>
                <c:ptCount val="3"/>
                <c:pt idx="0">
                  <c:v>التمريض</c:v>
                </c:pt>
                <c:pt idx="1">
                  <c:v>التمريض للإناث</c:v>
                </c:pt>
                <c:pt idx="2">
                  <c:v>المجموع</c:v>
                </c:pt>
              </c:strCache>
            </c:strRef>
          </c:cat>
          <c:val>
            <c:numRef>
              <c:f>Sheet5!$B$15:$D$15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ser>
          <c:idx val="9"/>
          <c:order val="9"/>
          <c:tx>
            <c:strRef>
              <c:f>Sheet5!$A$16</c:f>
              <c:strCache>
                <c:ptCount val="1"/>
                <c:pt idx="0">
                  <c:v>مكرمة جيش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Sheet5!$B$6:$D$6</c:f>
              <c:strCache>
                <c:ptCount val="3"/>
                <c:pt idx="0">
                  <c:v>التمريض</c:v>
                </c:pt>
                <c:pt idx="1">
                  <c:v>التمريض للإناث</c:v>
                </c:pt>
                <c:pt idx="2">
                  <c:v>المجموع</c:v>
                </c:pt>
              </c:strCache>
            </c:strRef>
          </c:cat>
          <c:val>
            <c:numRef>
              <c:f>Sheet5!$B$16:$D$16</c:f>
              <c:numCache>
                <c:formatCode>General</c:formatCode>
                <c:ptCount val="3"/>
                <c:pt idx="0">
                  <c:v>13</c:v>
                </c:pt>
                <c:pt idx="1">
                  <c:v>8</c:v>
                </c:pt>
                <c:pt idx="2">
                  <c:v>21</c:v>
                </c:pt>
              </c:numCache>
            </c:numRef>
          </c:val>
        </c:ser>
        <c:ser>
          <c:idx val="10"/>
          <c:order val="10"/>
          <c:tx>
            <c:strRef>
              <c:f>Sheet5!$A$17</c:f>
              <c:strCache>
                <c:ptCount val="1"/>
                <c:pt idx="0">
                  <c:v>مكرمة معلمين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Sheet5!$B$6:$D$6</c:f>
              <c:strCache>
                <c:ptCount val="3"/>
                <c:pt idx="0">
                  <c:v>التمريض</c:v>
                </c:pt>
                <c:pt idx="1">
                  <c:v>التمريض للإناث</c:v>
                </c:pt>
                <c:pt idx="2">
                  <c:v>المجموع</c:v>
                </c:pt>
              </c:strCache>
            </c:strRef>
          </c:cat>
          <c:val>
            <c:numRef>
              <c:f>Sheet5!$B$17:$D$17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</c:ser>
        <c:ser>
          <c:idx val="11"/>
          <c:order val="11"/>
          <c:tx>
            <c:strRef>
              <c:f>Sheet5!$A$18</c:f>
              <c:strCache>
                <c:ptCount val="1"/>
                <c:pt idx="0">
                  <c:v>المجموع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Sheet5!$B$6:$D$6</c:f>
              <c:strCache>
                <c:ptCount val="3"/>
                <c:pt idx="0">
                  <c:v>التمريض</c:v>
                </c:pt>
                <c:pt idx="1">
                  <c:v>التمريض للإناث</c:v>
                </c:pt>
                <c:pt idx="2">
                  <c:v>المجموع</c:v>
                </c:pt>
              </c:strCache>
            </c:strRef>
          </c:cat>
          <c:val>
            <c:numRef>
              <c:f>Sheet5!$B$18:$D$18</c:f>
              <c:numCache>
                <c:formatCode>General</c:formatCode>
                <c:ptCount val="3"/>
                <c:pt idx="0">
                  <c:v>113</c:v>
                </c:pt>
                <c:pt idx="1">
                  <c:v>71</c:v>
                </c:pt>
                <c:pt idx="2">
                  <c:v>184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3405360"/>
        <c:axId val="253405920"/>
      </c:barChart>
      <c:catAx>
        <c:axId val="25340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405920"/>
        <c:crosses val="autoZero"/>
        <c:auto val="1"/>
        <c:lblAlgn val="ctr"/>
        <c:lblOffset val="100"/>
        <c:noMultiLvlLbl val="0"/>
      </c:catAx>
      <c:valAx>
        <c:axId val="25340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40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3.7534220661248473E-2"/>
          <c:y val="4.383321859943614E-2"/>
          <c:w val="0.90339975800147765"/>
          <c:h val="5.07234858534468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'[احصائية طلبة 2018.2017 (2).xlsx]Sheet5'!$B$22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'[احصائية طلبة 2018.2017 (2).xlsx]Sheet5'!$A$23:$A$27</c:f>
              <c:strCache>
                <c:ptCount val="5"/>
                <c:pt idx="0">
                  <c:v>السنة الاولى</c:v>
                </c:pt>
                <c:pt idx="1">
                  <c:v>السنة الثانية</c:v>
                </c:pt>
                <c:pt idx="2">
                  <c:v>السنة الثالثة</c:v>
                </c:pt>
                <c:pt idx="3">
                  <c:v>السنة الرابعة</c:v>
                </c:pt>
                <c:pt idx="4">
                  <c:v>المجموع</c:v>
                </c:pt>
              </c:strCache>
            </c:strRef>
          </c:cat>
          <c:val>
            <c:numRef>
              <c:f>'[احصائية طلبة 2018.2017 (2).xlsx]Sheet5'!$B$23:$B$27</c:f>
              <c:numCache>
                <c:formatCode>General</c:formatCode>
                <c:ptCount val="5"/>
                <c:pt idx="0">
                  <c:v>184</c:v>
                </c:pt>
                <c:pt idx="1">
                  <c:v>183</c:v>
                </c:pt>
                <c:pt idx="2">
                  <c:v>182</c:v>
                </c:pt>
                <c:pt idx="3">
                  <c:v>157</c:v>
                </c:pt>
                <c:pt idx="4">
                  <c:v>706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PhD</c:v>
                </c:pt>
                <c:pt idx="1">
                  <c:v>Critical Care57</c:v>
                </c:pt>
                <c:pt idx="2">
                  <c:v>Palliative Care23</c:v>
                </c:pt>
                <c:pt idx="3">
                  <c:v>Psychiatric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58</c:v>
                </c:pt>
                <c:pt idx="1">
                  <c:v>57</c:v>
                </c:pt>
                <c:pt idx="2">
                  <c:v>23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PhD</c:v>
                </c:pt>
                <c:pt idx="1">
                  <c:v>Critical Care57</c:v>
                </c:pt>
                <c:pt idx="2">
                  <c:v>Palliative Care23</c:v>
                </c:pt>
                <c:pt idx="3">
                  <c:v>Psychiatric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33</c:v>
                </c:pt>
                <c:pt idx="1">
                  <c:v>42</c:v>
                </c:pt>
                <c:pt idx="2">
                  <c:v>18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PhD</c:v>
                </c:pt>
                <c:pt idx="1">
                  <c:v>Critical Care57</c:v>
                </c:pt>
                <c:pt idx="2">
                  <c:v>Palliative Care23</c:v>
                </c:pt>
                <c:pt idx="3">
                  <c:v>Psychiatric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25</c:v>
                </c:pt>
                <c:pt idx="1">
                  <c:v>15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Jordanian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PhD</c:v>
                </c:pt>
                <c:pt idx="1">
                  <c:v>Critical Care57</c:v>
                </c:pt>
                <c:pt idx="2">
                  <c:v>Palliative Care23</c:v>
                </c:pt>
                <c:pt idx="3">
                  <c:v>Psychiatric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47</c:v>
                </c:pt>
                <c:pt idx="1">
                  <c:v>52</c:v>
                </c:pt>
                <c:pt idx="2">
                  <c:v>22</c:v>
                </c:pt>
                <c:pt idx="3">
                  <c:v>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Non-Jordanian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PhD</c:v>
                </c:pt>
                <c:pt idx="1">
                  <c:v>Critical Care57</c:v>
                </c:pt>
                <c:pt idx="2">
                  <c:v>Palliative Care23</c:v>
                </c:pt>
                <c:pt idx="3">
                  <c:v>Psychiatric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11</c:v>
                </c:pt>
                <c:pt idx="1">
                  <c:v>5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2999744"/>
        <c:axId val="253000304"/>
      </c:barChart>
      <c:catAx>
        <c:axId val="25299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000304"/>
        <c:crosses val="autoZero"/>
        <c:auto val="1"/>
        <c:lblAlgn val="ctr"/>
        <c:lblOffset val="100"/>
        <c:noMultiLvlLbl val="0"/>
      </c:catAx>
      <c:valAx>
        <c:axId val="25300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99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215200591887431"/>
          <c:y val="6.9503542168092722E-2"/>
          <c:w val="0.46340043758597693"/>
          <c:h val="6.2111033840976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2197785252363592E-3"/>
          <c:w val="1"/>
          <c:h val="0.9957801378222783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No.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A3AB97B-4EA3-4C4A-925D-1228A7163452}" type="CATEGORYNAME">
                      <a:rPr lang="en-US" sz="3200"/>
                      <a:pPr>
                        <a:defRPr sz="1800" b="1"/>
                      </a:pPr>
                      <a:t>[CATEGORY NAME]</a:t>
                    </a:fld>
                    <a:r>
                      <a:rPr lang="en-US" sz="3200" baseline="0" dirty="0"/>
                      <a:t>, </a:t>
                    </a:r>
                    <a:fld id="{4AB0775F-A414-4F07-9572-8FD133048245}" type="VALUE">
                      <a:rPr lang="en-US" sz="3200" baseline="0" smtClean="0"/>
                      <a:pPr>
                        <a:defRPr sz="1800" b="1"/>
                      </a:pPr>
                      <a:t>[VALUE]</a:t>
                    </a:fld>
                    <a:endParaRPr lang="en-US" sz="32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9182E03-0533-4C2C-930D-3D1D5EB739F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D4DA9637-C88C-4FF5-B3C1-2F545346C98D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C410E67-520C-42DB-89EA-4E76BCA9BA16}" type="CATEGORYNAME">
                      <a:rPr lang="en-US" dirty="0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4E82DEFD-8CE2-4767-B3F0-74D07F305B88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469BA29-386F-4838-B9CB-383CF678BDC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33A9A20C-02B3-4776-B040-A5EBE25E016E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B876CE6-56E2-493B-93CA-09C0F9E4D983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14FBE741-03AE-490B-9A04-53A9CA3F1235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Bsc.</c:v>
                </c:pt>
                <c:pt idx="1">
                  <c:v>Critical Care</c:v>
                </c:pt>
                <c:pt idx="2">
                  <c:v>Palliative Care</c:v>
                </c:pt>
                <c:pt idx="3">
                  <c:v>Psychiatric Care</c:v>
                </c:pt>
                <c:pt idx="4">
                  <c:v>PhD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706</c:v>
                </c:pt>
                <c:pt idx="1">
                  <c:v>57</c:v>
                </c:pt>
                <c:pt idx="2">
                  <c:v>23</c:v>
                </c:pt>
                <c:pt idx="3">
                  <c:v>2</c:v>
                </c:pt>
                <c:pt idx="4">
                  <c:v>58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Bsc.</c:v>
                </c:pt>
                <c:pt idx="1">
                  <c:v>Critical Care</c:v>
                </c:pt>
                <c:pt idx="2">
                  <c:v>Palliative Care</c:v>
                </c:pt>
                <c:pt idx="3">
                  <c:v>Psychiatric Care</c:v>
                </c:pt>
                <c:pt idx="4">
                  <c:v>PhD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Bsc.</c:v>
                </c:pt>
                <c:pt idx="1">
                  <c:v>Critical Care</c:v>
                </c:pt>
                <c:pt idx="2">
                  <c:v>Palliative Care</c:v>
                </c:pt>
                <c:pt idx="3">
                  <c:v>Psychiatric Care</c:v>
                </c:pt>
                <c:pt idx="4">
                  <c:v>PhD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86206-14F9-4F29-9030-3E49CF1F6595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54C58-8B2A-4601-A800-08F7F82A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1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54C58-8B2A-4601-A800-08F7F82A87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5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1773-720A-4B32-A746-BD29FFDED780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Suhaila Halasa RN, PhD, CIMI,CPT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3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F944-3DA7-4A52-AD4F-5B01CBABBC2E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Suhaila Halasa RN, PhD, CIMI,CPT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47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EBA4-FFBE-499D-9BDE-4AEA408B5979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Suhaila Halasa RN, PhD, CIMI,CPT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57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2FC3-F958-40F8-A13D-BA654F26EADE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Suhaila Halasa RN, PhD, CIMI,CPT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40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2939-9BA3-4B91-84BE-A14AE25EE2A3}" type="datetime1">
              <a:rPr lang="en-US" smtClean="0"/>
              <a:t>10/28/2018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Suhaila Halasa RN, PhD, CIMI,CPT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94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2" y="18205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34" y="1666864"/>
            <a:ext cx="1045729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98B3-4000-490B-AA21-AC5AC06782DE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Suhaila Halasa RN, PhD, CIMI,CPT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1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6DB9-CDA3-4543-A084-597B016478F2}" type="datetime1">
              <a:rPr lang="en-US" smtClean="0"/>
              <a:t>10/28/2018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Suhaila Halasa RN, PhD, CIMI,CPT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5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9895-B675-4F12-841F-06510C74B16C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Suhaila Halasa RN, PhD, CIMI,CPT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3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925C-EA4E-4645-B50C-2A6FD54E4AC4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Suhaila Halasa RN, PhD, CIMI,CPT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2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A772-17CC-4E0D-8CE5-805C149EB84B}" type="datetime1">
              <a:rPr lang="en-US" smtClean="0"/>
              <a:t>10/28/2018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Suhaila Halasa RN, PhD, CIMI,CPT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8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08CE-B93D-4167-B9E4-70851AC07265}" type="datetime1">
              <a:rPr lang="en-US" smtClean="0"/>
              <a:t>10/28/2018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Suhaila Halasa RN, PhD, CIMI,CPT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6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C2A6-C986-4481-9719-7678EE52715A}" type="datetime1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Suhaila Halasa RN, PhD, CIMI,CPT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7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880C-4C7F-4BA6-8413-CD6E91FC274D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Suhaila Halasa RN, PhD, CIMI,CPT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5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73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428C0-ABBE-49F1-B6D6-A8A2333CB31F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 smtClean="0"/>
              <a:t>Suhaila Halasa RN, PhD, CIMI,CPT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65E85-51B9-4851-AE87-1404EFADF3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rot="20133361">
            <a:off x="2738396" y="1866357"/>
            <a:ext cx="1176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alpha val="11000"/>
                  </a:schemeClr>
                </a:solidFill>
              </a:rPr>
              <a:t>School</a:t>
            </a:r>
            <a:r>
              <a:rPr lang="en-US" sz="3600" baseline="0" dirty="0" smtClean="0">
                <a:solidFill>
                  <a:schemeClr val="tx1">
                    <a:alpha val="11000"/>
                  </a:schemeClr>
                </a:solidFill>
              </a:rPr>
              <a:t> of Nursing </a:t>
            </a:r>
            <a:r>
              <a:rPr lang="en-US" sz="3600" dirty="0" smtClean="0">
                <a:solidFill>
                  <a:schemeClr val="tx1">
                    <a:alpha val="11000"/>
                  </a:schemeClr>
                </a:solidFill>
              </a:rPr>
              <a:t>, 2018</a:t>
            </a:r>
            <a:endParaRPr lang="en-US" sz="3600" dirty="0">
              <a:solidFill>
                <a:schemeClr val="tx1">
                  <a:alpha val="11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88620" y="1664496"/>
            <a:ext cx="11393400" cy="16354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388620" y="6721477"/>
            <a:ext cx="11393400" cy="34338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88620" y="1664496"/>
            <a:ext cx="27033" cy="5091319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11743920" y="1616024"/>
            <a:ext cx="5858" cy="5139791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395" y="41898"/>
            <a:ext cx="935219" cy="1185390"/>
          </a:xfrm>
          <a:prstGeom prst="rect">
            <a:avLst/>
          </a:prstGeom>
        </p:spPr>
      </p:pic>
      <p:pic>
        <p:nvPicPr>
          <p:cNvPr id="15" name="Picture 14"/>
          <p:cNvPicPr/>
          <p:nvPr userDrawn="1"/>
        </p:nvPicPr>
        <p:blipFill rotWithShape="1">
          <a:blip r:embed="rId16"/>
          <a:srcRect r="70860"/>
          <a:stretch/>
        </p:blipFill>
        <p:spPr bwMode="auto">
          <a:xfrm>
            <a:off x="65678" y="86829"/>
            <a:ext cx="2101052" cy="10806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667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900" b="1" dirty="0" smtClean="0">
                <a:solidFill>
                  <a:srgbClr val="FF0000"/>
                </a:solidFill>
                <a:latin typeface="+mn-lt"/>
              </a:rPr>
              <a:t>S</a:t>
            </a:r>
            <a:r>
              <a:rPr lang="en-US" sz="4900" b="1" dirty="0" smtClean="0">
                <a:latin typeface="+mn-lt"/>
              </a:rPr>
              <a:t>c</a:t>
            </a:r>
            <a:r>
              <a:rPr lang="en-US" sz="4900" b="1" dirty="0" smtClean="0">
                <a:solidFill>
                  <a:srgbClr val="FF0000"/>
                </a:solidFill>
                <a:latin typeface="+mn-lt"/>
              </a:rPr>
              <a:t>h</a:t>
            </a:r>
            <a:r>
              <a:rPr lang="en-US" sz="4900" b="1" dirty="0" smtClean="0">
                <a:latin typeface="+mn-lt"/>
              </a:rPr>
              <a:t>o</a:t>
            </a:r>
            <a:r>
              <a:rPr lang="en-US" sz="4900" b="1" dirty="0" smtClean="0">
                <a:solidFill>
                  <a:srgbClr val="FF0000"/>
                </a:solidFill>
                <a:latin typeface="+mn-lt"/>
              </a:rPr>
              <a:t>o</a:t>
            </a:r>
            <a:r>
              <a:rPr lang="en-US" sz="4900" b="1" dirty="0" smtClean="0">
                <a:latin typeface="+mn-lt"/>
              </a:rPr>
              <a:t>l </a:t>
            </a:r>
            <a:r>
              <a:rPr lang="en-US" sz="4900" b="1" dirty="0">
                <a:solidFill>
                  <a:srgbClr val="FF0000"/>
                </a:solidFill>
                <a:latin typeface="+mn-lt"/>
              </a:rPr>
              <a:t>o</a:t>
            </a:r>
            <a:r>
              <a:rPr lang="en-US" sz="4900" b="1" dirty="0">
                <a:latin typeface="+mn-lt"/>
              </a:rPr>
              <a:t>f </a:t>
            </a:r>
            <a:r>
              <a:rPr lang="en-US" sz="4900" b="1" dirty="0">
                <a:solidFill>
                  <a:srgbClr val="FF0000"/>
                </a:solidFill>
                <a:latin typeface="+mn-lt"/>
              </a:rPr>
              <a:t>N</a:t>
            </a:r>
            <a:r>
              <a:rPr lang="en-US" sz="4900" b="1" dirty="0">
                <a:latin typeface="+mn-lt"/>
              </a:rPr>
              <a:t>u</a:t>
            </a:r>
            <a:r>
              <a:rPr lang="en-US" sz="4900" b="1" dirty="0">
                <a:solidFill>
                  <a:srgbClr val="FF0000"/>
                </a:solidFill>
                <a:latin typeface="+mn-lt"/>
              </a:rPr>
              <a:t>r</a:t>
            </a:r>
            <a:r>
              <a:rPr lang="en-US" sz="4900" b="1" dirty="0">
                <a:latin typeface="+mn-lt"/>
              </a:rPr>
              <a:t>s</a:t>
            </a:r>
            <a:r>
              <a:rPr lang="en-US" sz="4900" b="1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sz="4900" b="1" dirty="0">
                <a:latin typeface="+mn-lt"/>
              </a:rPr>
              <a:t>n</a:t>
            </a:r>
            <a:r>
              <a:rPr lang="en-US" sz="4900" b="1" dirty="0">
                <a:solidFill>
                  <a:srgbClr val="FF0000"/>
                </a:solidFill>
                <a:latin typeface="+mn-lt"/>
              </a:rPr>
              <a:t>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b="1" dirty="0" smtClean="0"/>
              <a:t>Accreditation and Quality Assurance Center Visit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b="1" dirty="0" smtClean="0"/>
              <a:t>Sunday, 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of March, 2018</a:t>
            </a:r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5822-3E33-47DD-8EED-10C1373F8053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72" y="612949"/>
            <a:ext cx="11692128" cy="171988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The Current Number </a:t>
            </a:r>
            <a:r>
              <a:rPr lang="en-US" sz="4000" b="1" dirty="0"/>
              <a:t>of Graduate </a:t>
            </a:r>
            <a:r>
              <a:rPr lang="en-US" sz="4000" b="1" dirty="0" smtClean="0"/>
              <a:t>Students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4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3A06-CFDD-42E2-8F69-6EF58CD744AA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143468"/>
              </p:ext>
            </p:extLst>
          </p:nvPr>
        </p:nvGraphicFramePr>
        <p:xfrm>
          <a:off x="377952" y="1670049"/>
          <a:ext cx="11375136" cy="5051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474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605052" cy="109727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Total Number of Students, 2017-2018</a:t>
            </a:r>
            <a:endParaRPr lang="en-US" sz="4000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552554"/>
              </p:ext>
            </p:extLst>
          </p:nvPr>
        </p:nvGraphicFramePr>
        <p:xfrm>
          <a:off x="0" y="1097280"/>
          <a:ext cx="12192000" cy="5925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E3A6-7526-48DC-BEFD-ED3DDB094B69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2" y="646176"/>
            <a:ext cx="10515600" cy="1109472"/>
          </a:xfrm>
        </p:spPr>
        <p:txBody>
          <a:bodyPr/>
          <a:lstStyle/>
          <a:p>
            <a:pPr algn="ctr"/>
            <a:r>
              <a:rPr lang="eu-ES" b="1" dirty="0" smtClean="0"/>
              <a:t>School Achievements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24" y="1979525"/>
            <a:ext cx="11192256" cy="4741950"/>
          </a:xfrm>
        </p:spPr>
        <p:txBody>
          <a:bodyPr>
            <a:normAutofit/>
          </a:bodyPr>
          <a:lstStyle/>
          <a:p>
            <a:r>
              <a:rPr lang="eu-ES" sz="3200" dirty="0" smtClean="0"/>
              <a:t>International Accreditation ACEN</a:t>
            </a:r>
          </a:p>
          <a:p>
            <a:endParaRPr lang="eu-ES" sz="3200" dirty="0" smtClean="0"/>
          </a:p>
          <a:p>
            <a:r>
              <a:rPr lang="eu-ES" sz="3200" dirty="0" smtClean="0"/>
              <a:t>International Collaboration</a:t>
            </a:r>
          </a:p>
          <a:p>
            <a:endParaRPr lang="eu-ES" sz="3200" dirty="0" smtClean="0"/>
          </a:p>
          <a:p>
            <a:r>
              <a:rPr lang="eu-ES" sz="3200" dirty="0" smtClean="0"/>
              <a:t>Health Culture (Elective Course)</a:t>
            </a:r>
          </a:p>
          <a:p>
            <a:endParaRPr lang="eu-ES" sz="3200" dirty="0" smtClean="0"/>
          </a:p>
          <a:p>
            <a:r>
              <a:rPr lang="eu-ES" sz="3200" dirty="0" smtClean="0"/>
              <a:t>Youth Friendly Clinic</a:t>
            </a:r>
          </a:p>
          <a:p>
            <a:endParaRPr lang="eu-ES" dirty="0"/>
          </a:p>
          <a:p>
            <a:pPr marL="0" indent="0">
              <a:buNone/>
            </a:pPr>
            <a:endParaRPr lang="eu-E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49B0-AE44-41C1-9507-0C10E34EA3EF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3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2" y="411982"/>
            <a:ext cx="10515600" cy="1426866"/>
          </a:xfrm>
        </p:spPr>
        <p:txBody>
          <a:bodyPr/>
          <a:lstStyle/>
          <a:p>
            <a:pPr algn="ctr"/>
            <a:r>
              <a:rPr lang="eu-ES" b="1" dirty="0" smtClean="0"/>
              <a:t>School Achievements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47" y="1688123"/>
            <a:ext cx="11139737" cy="5033352"/>
          </a:xfrm>
        </p:spPr>
        <p:txBody>
          <a:bodyPr>
            <a:normAutofit lnSpcReduction="10000"/>
          </a:bodyPr>
          <a:lstStyle/>
          <a:p>
            <a:r>
              <a:rPr lang="eu-ES" sz="3200" dirty="0" smtClean="0"/>
              <a:t>Interactive Learning </a:t>
            </a:r>
          </a:p>
          <a:p>
            <a:pPr marL="0" indent="0">
              <a:buNone/>
            </a:pPr>
            <a:endParaRPr lang="ar-JO" dirty="0" smtClean="0"/>
          </a:p>
          <a:p>
            <a:pPr marL="0" indent="0">
              <a:buNone/>
            </a:pPr>
            <a:endParaRPr lang="eu-ES" dirty="0" smtClean="0"/>
          </a:p>
          <a:p>
            <a:r>
              <a:rPr lang="eu-ES" sz="3200" dirty="0" smtClean="0"/>
              <a:t>E learning:</a:t>
            </a:r>
          </a:p>
          <a:p>
            <a:pPr lvl="1"/>
            <a:r>
              <a:rPr lang="eu-ES" dirty="0" smtClean="0"/>
              <a:t> Most of the </a:t>
            </a:r>
            <a:r>
              <a:rPr lang="en-US" dirty="0" smtClean="0"/>
              <a:t>School </a:t>
            </a:r>
            <a:r>
              <a:rPr lang="en-US" dirty="0"/>
              <a:t>courses are delivered through E </a:t>
            </a:r>
            <a:r>
              <a:rPr lang="en-US" dirty="0" smtClean="0"/>
              <a:t>learning</a:t>
            </a:r>
          </a:p>
          <a:p>
            <a:pPr lvl="1"/>
            <a:r>
              <a:rPr lang="en-US" dirty="0" smtClean="0"/>
              <a:t> More </a:t>
            </a:r>
            <a:r>
              <a:rPr lang="en-US" dirty="0"/>
              <a:t>than 70% of faculty are using </a:t>
            </a:r>
            <a:r>
              <a:rPr lang="en-US" dirty="0" smtClean="0"/>
              <a:t>E-Learning</a:t>
            </a:r>
          </a:p>
          <a:p>
            <a:pPr lvl="1"/>
            <a:endParaRPr lang="ar-JO" dirty="0" smtClean="0"/>
          </a:p>
          <a:p>
            <a:pPr lvl="1"/>
            <a:endParaRPr lang="en-US" dirty="0"/>
          </a:p>
          <a:p>
            <a:r>
              <a:rPr lang="en-US" sz="3200" dirty="0"/>
              <a:t>Induction Program (New </a:t>
            </a:r>
            <a:r>
              <a:rPr lang="en-US" sz="3200" dirty="0" smtClean="0"/>
              <a:t>Faculty and Staff)</a:t>
            </a:r>
            <a:endParaRPr lang="en-US" sz="3200" dirty="0"/>
          </a:p>
          <a:p>
            <a:pPr lvl="1"/>
            <a:r>
              <a:rPr lang="en-US" dirty="0"/>
              <a:t>Orientation program </a:t>
            </a:r>
          </a:p>
          <a:p>
            <a:pPr lvl="1"/>
            <a:r>
              <a:rPr lang="en-US" dirty="0"/>
              <a:t>Evaluation of the program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5F14-0266-4A4F-A660-742C010FA20F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2" y="602901"/>
            <a:ext cx="10515600" cy="1432933"/>
          </a:xfrm>
        </p:spPr>
        <p:txBody>
          <a:bodyPr/>
          <a:lstStyle/>
          <a:p>
            <a:pPr algn="ctr"/>
            <a:r>
              <a:rPr lang="eu-ES" b="1" dirty="0" smtClean="0"/>
              <a:t>School Achievements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48" y="1777042"/>
            <a:ext cx="10848494" cy="484482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Faculty and Staff Development Committee </a:t>
            </a:r>
          </a:p>
          <a:p>
            <a:endParaRPr lang="en-US" dirty="0" smtClean="0"/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7</a:t>
            </a:r>
            <a:r>
              <a:rPr lang="en-US" sz="3200" dirty="0" smtClean="0"/>
              <a:t> workshops (</a:t>
            </a:r>
            <a:r>
              <a:rPr lang="en-US" sz="3200" dirty="0" smtClean="0">
                <a:solidFill>
                  <a:srgbClr val="FF0000"/>
                </a:solidFill>
              </a:rPr>
              <a:t>one for administrative staff</a:t>
            </a:r>
            <a:r>
              <a:rPr lang="en-US" sz="3200" dirty="0" smtClean="0"/>
              <a:t>)</a:t>
            </a:r>
          </a:p>
          <a:p>
            <a:pPr lvl="1"/>
            <a:r>
              <a:rPr lang="en-US" sz="3200" b="1" dirty="0" smtClean="0">
                <a:solidFill>
                  <a:srgbClr val="00B050"/>
                </a:solidFill>
              </a:rPr>
              <a:t>3</a:t>
            </a:r>
            <a:r>
              <a:rPr lang="en-US" sz="3200" dirty="0" smtClean="0"/>
              <a:t> out of </a:t>
            </a:r>
            <a:r>
              <a:rPr lang="en-US" sz="3200" b="1" dirty="0" smtClean="0">
                <a:solidFill>
                  <a:srgbClr val="FF0000"/>
                </a:solidFill>
              </a:rPr>
              <a:t>7</a:t>
            </a:r>
            <a:r>
              <a:rPr lang="en-US" sz="3200" dirty="0" smtClean="0"/>
              <a:t> were conducted by SON Faculty</a:t>
            </a:r>
          </a:p>
          <a:p>
            <a:pPr lvl="1"/>
            <a:r>
              <a:rPr lang="en-US" sz="3200" b="1" dirty="0" smtClean="0">
                <a:solidFill>
                  <a:srgbClr val="0070C0"/>
                </a:solidFill>
              </a:rPr>
              <a:t>2</a:t>
            </a:r>
            <a:r>
              <a:rPr lang="en-US" sz="3200" dirty="0" smtClean="0"/>
              <a:t> out of </a:t>
            </a:r>
            <a:r>
              <a:rPr lang="en-US" sz="3200" b="1" dirty="0" smtClean="0">
                <a:solidFill>
                  <a:srgbClr val="FF0000"/>
                </a:solidFill>
              </a:rPr>
              <a:t>7</a:t>
            </a:r>
            <a:r>
              <a:rPr lang="en-US" sz="3200" dirty="0" smtClean="0"/>
              <a:t> (Fulbright)</a:t>
            </a:r>
          </a:p>
          <a:p>
            <a:pPr lvl="1"/>
            <a:r>
              <a:rPr lang="en-US" sz="3200" b="1" dirty="0" smtClean="0">
                <a:solidFill>
                  <a:srgbClr val="DF73BB"/>
                </a:solidFill>
              </a:rPr>
              <a:t>2</a:t>
            </a:r>
            <a:r>
              <a:rPr lang="en-US" sz="3200" dirty="0" smtClean="0"/>
              <a:t> out of </a:t>
            </a:r>
            <a:r>
              <a:rPr lang="en-US" sz="3200" b="1" dirty="0" smtClean="0">
                <a:solidFill>
                  <a:srgbClr val="FF0000"/>
                </a:solidFill>
              </a:rPr>
              <a:t>7</a:t>
            </a:r>
            <a:r>
              <a:rPr lang="en-US" sz="3200" dirty="0" smtClean="0"/>
              <a:t> (Local community)</a:t>
            </a:r>
          </a:p>
          <a:p>
            <a:pPr marL="457200" lvl="1" indent="0">
              <a:buNone/>
            </a:pPr>
            <a:endParaRPr lang="en-US" sz="3200" dirty="0"/>
          </a:p>
          <a:p>
            <a:pPr marL="228600" lvl="1"/>
            <a:r>
              <a:rPr lang="en-US" sz="3200" dirty="0"/>
              <a:t>Journal Club/ Monthly</a:t>
            </a:r>
          </a:p>
          <a:p>
            <a:pPr marL="228600" lvl="1"/>
            <a:endParaRPr lang="en-US" sz="32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9771-5DA7-4CB1-A4E3-C21747E1BB03}" type="datetime1">
              <a:rPr lang="en-US" smtClean="0"/>
              <a:t>10/28/2018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3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2" y="602901"/>
            <a:ext cx="10515600" cy="1174141"/>
          </a:xfrm>
        </p:spPr>
        <p:txBody>
          <a:bodyPr/>
          <a:lstStyle/>
          <a:p>
            <a:pPr algn="ctr"/>
            <a:r>
              <a:rPr lang="eu-ES" b="1" dirty="0" smtClean="0"/>
              <a:t>School Achievements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48" y="1777042"/>
            <a:ext cx="10848494" cy="4844821"/>
          </a:xfrm>
        </p:spPr>
        <p:txBody>
          <a:bodyPr>
            <a:normAutofit/>
          </a:bodyPr>
          <a:lstStyle/>
          <a:p>
            <a:r>
              <a:rPr lang="eu-ES" sz="3600" dirty="0" smtClean="0"/>
              <a:t>Accreditation and Quality Control Committee</a:t>
            </a:r>
          </a:p>
          <a:p>
            <a:endParaRPr lang="eu-ES" sz="3600" dirty="0"/>
          </a:p>
          <a:p>
            <a:r>
              <a:rPr lang="eu-ES" sz="3600" dirty="0" smtClean="0"/>
              <a:t>Socail Committee</a:t>
            </a:r>
          </a:p>
          <a:p>
            <a:pPr marL="0" indent="0">
              <a:buNone/>
            </a:pPr>
            <a:endParaRPr lang="eu-ES" sz="3600" dirty="0" smtClean="0"/>
          </a:p>
          <a:p>
            <a:endParaRPr lang="eu-ES" sz="3600" dirty="0"/>
          </a:p>
          <a:p>
            <a:r>
              <a:rPr lang="eu-ES" sz="3600" dirty="0" smtClean="0"/>
              <a:t>Regular Dean´s Meeting with</a:t>
            </a:r>
            <a:r>
              <a:rPr lang="en-US" sz="3600" dirty="0" smtClean="0"/>
              <a:t>:</a:t>
            </a:r>
          </a:p>
          <a:p>
            <a:pPr lvl="1"/>
            <a:r>
              <a:rPr lang="en-US" sz="2800" dirty="0" smtClean="0"/>
              <a:t>Faculty and Staff</a:t>
            </a:r>
          </a:p>
          <a:p>
            <a:pPr lvl="1"/>
            <a:r>
              <a:rPr lang="en-US" sz="2800" dirty="0" smtClean="0"/>
              <a:t>Administrative Staff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0918-3CBA-4B73-8132-180E92530711}" type="datetime1">
              <a:rPr lang="en-US" smtClean="0"/>
              <a:t>10/28/2018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2" y="602901"/>
            <a:ext cx="10515600" cy="904719"/>
          </a:xfrm>
        </p:spPr>
        <p:txBody>
          <a:bodyPr/>
          <a:lstStyle/>
          <a:p>
            <a:pPr algn="ctr"/>
            <a:r>
              <a:rPr lang="eu-ES" b="1" dirty="0" smtClean="0"/>
              <a:t>SON Students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48" y="1777042"/>
            <a:ext cx="10848494" cy="4844821"/>
          </a:xfrm>
        </p:spPr>
        <p:txBody>
          <a:bodyPr>
            <a:normAutofit/>
          </a:bodyPr>
          <a:lstStyle/>
          <a:p>
            <a:pPr marL="228600" lvl="1"/>
            <a:r>
              <a:rPr lang="en-US" sz="3200" dirty="0" smtClean="0"/>
              <a:t>Regular Dean and administrative committee meeting/Cohort</a:t>
            </a:r>
          </a:p>
          <a:p>
            <a:pPr marL="0" lvl="1" indent="0">
              <a:buNone/>
            </a:pPr>
            <a:endParaRPr lang="en-US" sz="3200" dirty="0"/>
          </a:p>
          <a:p>
            <a:pPr marL="228600" lvl="1"/>
            <a:r>
              <a:rPr lang="en-US" sz="3200" dirty="0" smtClean="0"/>
              <a:t>Representative in SON Standing committee</a:t>
            </a:r>
          </a:p>
          <a:p>
            <a:pPr marL="0" lvl="1" indent="0">
              <a:buNone/>
            </a:pPr>
            <a:endParaRPr lang="en-US" sz="3200" dirty="0"/>
          </a:p>
          <a:p>
            <a:pPr marL="228600" lvl="1"/>
            <a:r>
              <a:rPr lang="en-US" sz="3200" dirty="0" smtClean="0"/>
              <a:t>Suggestion box</a:t>
            </a:r>
          </a:p>
          <a:p>
            <a:pPr marL="0" lvl="1" indent="0">
              <a:buNone/>
            </a:pPr>
            <a:endParaRPr lang="en-US" sz="3200" dirty="0"/>
          </a:p>
          <a:p>
            <a:pPr marL="228600" lvl="1"/>
            <a:r>
              <a:rPr lang="en-US" sz="3200" dirty="0" smtClean="0"/>
              <a:t>Incident Report</a:t>
            </a:r>
          </a:p>
          <a:p>
            <a:pPr marL="228600" lvl="1"/>
            <a:endParaRPr lang="en-US" sz="3200" dirty="0"/>
          </a:p>
          <a:p>
            <a:pPr marL="228600" lvl="1"/>
            <a:r>
              <a:rPr lang="en-US" sz="3200" dirty="0" smtClean="0"/>
              <a:t>Graduate Follow up Committee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6B4C-2AD6-4336-A9BB-81F150836567}" type="datetime1">
              <a:rPr lang="en-US" smtClean="0"/>
              <a:t>10/28/2018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2" y="1035170"/>
            <a:ext cx="10515600" cy="4724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Graduate Follow Up Committee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48" y="1777042"/>
            <a:ext cx="10848494" cy="48448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A159-FBA7-46AE-AC28-9D8E1970DF2A}" type="datetime1">
              <a:rPr lang="en-US" smtClean="0"/>
              <a:t>10/28/2018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284373"/>
              </p:ext>
            </p:extLst>
          </p:nvPr>
        </p:nvGraphicFramePr>
        <p:xfrm>
          <a:off x="838200" y="2984741"/>
          <a:ext cx="10515599" cy="3371608"/>
        </p:xfrm>
        <a:graphic>
          <a:graphicData uri="http://schemas.openxmlformats.org/drawingml/2006/table">
            <a:tbl>
              <a:tblPr/>
              <a:tblGrid>
                <a:gridCol w="5181600"/>
                <a:gridCol w="5333999"/>
              </a:tblGrid>
              <a:tr h="842902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Cohort</a:t>
                      </a:r>
                      <a:endParaRPr lang="en-GB" sz="2400" b="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Program completion rate</a:t>
                      </a:r>
                      <a:endParaRPr lang="en-GB" sz="2400" b="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842902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2011-2015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80.5%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902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2012-2016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83.1%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902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2013-2017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95.2%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79562" y="-1055520"/>
            <a:ext cx="13931660" cy="477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243B5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b="1" dirty="0">
              <a:solidFill>
                <a:srgbClr val="243B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243B5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solidFill>
                  <a:srgbClr val="243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smtClean="0">
                <a:solidFill>
                  <a:srgbClr val="243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b="1" dirty="0">
              <a:solidFill>
                <a:srgbClr val="243B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b="1" dirty="0" smtClean="0">
              <a:solidFill>
                <a:srgbClr val="243B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b="1" dirty="0">
              <a:solidFill>
                <a:srgbClr val="243B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b="1" dirty="0" smtClean="0">
              <a:solidFill>
                <a:srgbClr val="243B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b="1" dirty="0">
              <a:solidFill>
                <a:srgbClr val="243B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 smtClean="0">
                <a:solidFill>
                  <a:srgbClr val="243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b="1" dirty="0">
              <a:solidFill>
                <a:srgbClr val="243B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 smtClean="0">
                <a:solidFill>
                  <a:srgbClr val="243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en-US" sz="2400" b="1" dirty="0" smtClean="0">
                <a:solidFill>
                  <a:srgbClr val="243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43B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ndergraduate program completion rate for the past 3 years by cohort</a:t>
            </a:r>
            <a:endParaRPr kumimoji="0" lang="en-US" altLang="en-US" sz="3600" b="1" i="0" u="none" strike="noStrike" cap="none" normalizeH="0" baseline="0" dirty="0" smtClean="0">
              <a:ln>
                <a:noFill/>
              </a:ln>
              <a:solidFill>
                <a:srgbClr val="385B8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385B8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385B8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rgbClr val="385B8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34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058" y="602901"/>
            <a:ext cx="10636194" cy="191601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Graduate Follow Up Committee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48" y="1777042"/>
            <a:ext cx="10848494" cy="4844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 smtClean="0">
                <a:solidFill>
                  <a:srgbClr val="243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2400" b="1" dirty="0" smtClean="0">
                <a:solidFill>
                  <a:srgbClr val="243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Placement </a:t>
            </a:r>
            <a:r>
              <a:rPr lang="en-US" altLang="en-US" sz="2400" b="1" dirty="0">
                <a:solidFill>
                  <a:srgbClr val="243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of the year </a:t>
            </a:r>
            <a:r>
              <a:rPr lang="en-US" altLang="en-US" sz="2400" b="1" dirty="0" smtClean="0">
                <a:solidFill>
                  <a:srgbClr val="243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2016-2017 by Program option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0CF3-F45C-4671-8727-8E78AF004821}" type="datetime1">
              <a:rPr lang="en-US" smtClean="0"/>
              <a:t>10/28/2018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760716"/>
              </p:ext>
            </p:extLst>
          </p:nvPr>
        </p:nvGraphicFramePr>
        <p:xfrm>
          <a:off x="838200" y="2389518"/>
          <a:ext cx="10143226" cy="3036498"/>
        </p:xfrm>
        <a:graphic>
          <a:graphicData uri="http://schemas.openxmlformats.org/drawingml/2006/table">
            <a:tbl>
              <a:tblPr/>
              <a:tblGrid>
                <a:gridCol w="3612703"/>
                <a:gridCol w="2341461"/>
                <a:gridCol w="4189062"/>
              </a:tblGrid>
              <a:tr h="1012166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​Academic year</a:t>
                      </a:r>
                      <a:endParaRPr lang="en-US" sz="2400" b="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Program Option</a:t>
                      </a:r>
                      <a:endParaRPr lang="en-GB" sz="2400" b="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2166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2016-2017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</a:rPr>
                        <a:t>Regular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Bridging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2166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2000" b="1" smtClean="0">
                          <a:effectLst/>
                        </a:rPr>
                        <a:t>86.02%</a:t>
                      </a:r>
                      <a:endParaRPr lang="en-GB" sz="2000" b="1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807058" y="5233908"/>
            <a:ext cx="9420045" cy="89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rgbClr val="385B8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243B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385B8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385B8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43B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Placement rate of the year 2016-2017 was 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88.57%</a:t>
            </a:r>
            <a:endParaRPr kumimoji="0" lang="en-US" alt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4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34" y="2863970"/>
            <a:ext cx="11196400" cy="3154232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JO" sz="4000" dirty="0" smtClean="0"/>
              <a:t>متابعة الملاحظات الواردة في تقرير زيارة المركز</a:t>
            </a:r>
            <a:endParaRPr lang="en-US" sz="4000" dirty="0" smtClean="0"/>
          </a:p>
          <a:p>
            <a:pPr marL="0" indent="0" algn="ctr" rtl="1">
              <a:buNone/>
            </a:pPr>
            <a:r>
              <a:rPr lang="ar-JO" sz="4000" b="1" dirty="0" smtClean="0">
                <a:solidFill>
                  <a:srgbClr val="FF0000"/>
                </a:solidFill>
              </a:rPr>
              <a:t>4/2017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7644-ED8F-4E49-B2F0-C5BB1A2D7E79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0822" y="261257"/>
            <a:ext cx="11614074" cy="190397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O</a:t>
            </a:r>
            <a:r>
              <a:rPr lang="en-US" sz="6600" b="1" dirty="0" smtClean="0">
                <a:solidFill>
                  <a:srgbClr val="FF0000"/>
                </a:solidFill>
              </a:rPr>
              <a:t>u</a:t>
            </a:r>
            <a:r>
              <a:rPr lang="en-US" sz="6600" b="1" dirty="0" smtClean="0"/>
              <a:t>t</a:t>
            </a:r>
            <a:r>
              <a:rPr lang="en-US" sz="6600" b="1" dirty="0" smtClean="0">
                <a:solidFill>
                  <a:srgbClr val="FF0000"/>
                </a:solidFill>
              </a:rPr>
              <a:t>l</a:t>
            </a:r>
            <a:r>
              <a:rPr lang="en-US" sz="6600" b="1" dirty="0" smtClean="0"/>
              <a:t>i</a:t>
            </a:r>
            <a:r>
              <a:rPr lang="en-US" sz="6600" b="1" dirty="0" smtClean="0">
                <a:solidFill>
                  <a:srgbClr val="FF0000"/>
                </a:solidFill>
              </a:rPr>
              <a:t>n</a:t>
            </a:r>
            <a:r>
              <a:rPr lang="en-US" sz="6600" b="1" dirty="0" smtClean="0"/>
              <a:t>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33" y="1666863"/>
            <a:ext cx="11179147" cy="5054611"/>
          </a:xfrm>
        </p:spPr>
        <p:txBody>
          <a:bodyPr>
            <a:normAutofit fontScale="92500" lnSpcReduction="10000"/>
          </a:bodyPr>
          <a:lstStyle/>
          <a:p>
            <a:r>
              <a:rPr lang="en-US" sz="3900" dirty="0" smtClean="0"/>
              <a:t>Overview about School of Nursing</a:t>
            </a:r>
          </a:p>
          <a:p>
            <a:pPr marL="0" indent="0">
              <a:buNone/>
            </a:pPr>
            <a:endParaRPr lang="en-US" sz="3900" dirty="0" smtClean="0"/>
          </a:p>
          <a:p>
            <a:r>
              <a:rPr lang="en-US" sz="3900" dirty="0" smtClean="0"/>
              <a:t>Facts and Figures</a:t>
            </a:r>
          </a:p>
          <a:p>
            <a:endParaRPr lang="en-US" sz="3900" dirty="0" smtClean="0"/>
          </a:p>
          <a:p>
            <a:r>
              <a:rPr lang="en-US" sz="3900" dirty="0" smtClean="0"/>
              <a:t>School achievements</a:t>
            </a:r>
          </a:p>
          <a:p>
            <a:pPr marL="0" indent="0">
              <a:buNone/>
            </a:pPr>
            <a:endParaRPr lang="en-US" sz="3900" dirty="0" smtClean="0"/>
          </a:p>
          <a:p>
            <a:r>
              <a:rPr lang="en-US" sz="3900" dirty="0" smtClean="0"/>
              <a:t>Follow up/ the last visit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sz="3900" dirty="0" smtClean="0"/>
              <a:t>Challenges</a:t>
            </a:r>
            <a:endParaRPr lang="en-US" sz="3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52E6-6D48-44C1-966B-654A3232FD5E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2" y="182057"/>
            <a:ext cx="10515600" cy="1931415"/>
          </a:xfrm>
        </p:spPr>
        <p:txBody>
          <a:bodyPr/>
          <a:lstStyle/>
          <a:p>
            <a:pPr algn="ctr" rtl="1"/>
            <a:r>
              <a:rPr lang="ar-JO" b="1" dirty="0" smtClean="0"/>
              <a:t>بند رقم 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JO" sz="3200" b="1" dirty="0" smtClean="0"/>
              <a:t>دراسة اراء اصحاب المصلحة في البرامج</a:t>
            </a:r>
            <a:endParaRPr lang="en-US" sz="3200" b="1" dirty="0" smtClean="0"/>
          </a:p>
          <a:p>
            <a:pPr marL="0" indent="0" algn="ctr" rtl="1">
              <a:buNone/>
            </a:pPr>
            <a:endParaRPr lang="en-US" sz="3200" b="1" dirty="0"/>
          </a:p>
          <a:p>
            <a:pPr marL="0" indent="0" algn="ctr" rtl="1">
              <a:buNone/>
            </a:pPr>
            <a:r>
              <a:rPr lang="en-US" sz="3200" b="1" dirty="0" smtClean="0"/>
              <a:t>Advisory Committee</a:t>
            </a:r>
          </a:p>
          <a:p>
            <a:pPr marL="0" indent="0" algn="ctr" rtl="1">
              <a:buNone/>
            </a:pPr>
            <a:endParaRPr lang="en-US" sz="3200" b="1" dirty="0" smtClean="0"/>
          </a:p>
          <a:p>
            <a:pPr marL="0" indent="0" algn="ctr" rtl="1">
              <a:buNone/>
            </a:pPr>
            <a:r>
              <a:rPr lang="en-US" sz="3200" b="1" dirty="0" smtClean="0"/>
              <a:t>Employer Survey 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2B6-9464-4016-B4C7-7606FBCB8FBB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352" y="935665"/>
            <a:ext cx="9890899" cy="57195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Results of Employer Survey 2016-2017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575628"/>
              </p:ext>
            </p:extLst>
          </p:nvPr>
        </p:nvGraphicFramePr>
        <p:xfrm>
          <a:off x="754912" y="1937982"/>
          <a:ext cx="10872981" cy="4258102"/>
        </p:xfrm>
        <a:graphic>
          <a:graphicData uri="http://schemas.openxmlformats.org/drawingml/2006/table">
            <a:tbl>
              <a:tblPr firstRow="1" firstCol="1" bandRow="1"/>
              <a:tblGrid>
                <a:gridCol w="2829238"/>
                <a:gridCol w="2376731"/>
                <a:gridCol w="2017072"/>
                <a:gridCol w="1632868"/>
                <a:gridCol w="2017072"/>
              </a:tblGrid>
              <a:tr h="1703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Items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unsatisfied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(%)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Unsatisfied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(%)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Satisfied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(%)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Satisfied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(%)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54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Over all, how satisfied are you with BSC nursing program at the university of Jordan?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(4.8)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(24.2)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 (48.4)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(14.5)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F388-B325-4D01-9907-1EF002621C02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65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2" y="182057"/>
            <a:ext cx="10515600" cy="2129822"/>
          </a:xfrm>
        </p:spPr>
        <p:txBody>
          <a:bodyPr/>
          <a:lstStyle/>
          <a:p>
            <a:pPr algn="ctr" rtl="1"/>
            <a:r>
              <a:rPr lang="ar-JO" b="1" dirty="0" smtClean="0"/>
              <a:t>بند رقم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34" y="2475780"/>
            <a:ext cx="10913166" cy="3542421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JO" sz="3200" b="1" dirty="0" smtClean="0"/>
              <a:t>توفر نتاجات تعلم معتمدة من لجنة التعلم في الجامعة لكل برنامج اكاديمي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5707-B726-4279-BE18-8BD33DFF2501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2" y="182057"/>
            <a:ext cx="10515600" cy="2052185"/>
          </a:xfrm>
        </p:spPr>
        <p:txBody>
          <a:bodyPr/>
          <a:lstStyle/>
          <a:p>
            <a:pPr algn="ctr"/>
            <a:r>
              <a:rPr lang="ar-JO" b="1" dirty="0" smtClean="0"/>
              <a:t>بند رقم 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33" y="2777706"/>
            <a:ext cx="11161895" cy="3240496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JO" sz="3200" b="1" dirty="0" smtClean="0"/>
              <a:t>توافق اساليب التعلم والتعليم وأساليب التقييم مع نتاجات تعلم البرامج والمواد الدراسية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D958-3B4F-4B22-98BC-40862C7C9370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2" y="182057"/>
            <a:ext cx="10515600" cy="1689875"/>
          </a:xfrm>
        </p:spPr>
        <p:txBody>
          <a:bodyPr>
            <a:normAutofit fontScale="90000"/>
          </a:bodyPr>
          <a:lstStyle/>
          <a:p>
            <a:r>
              <a:rPr lang="eu-ES" dirty="0" smtClean="0"/>
              <a:t/>
            </a:r>
            <a:br>
              <a:rPr lang="eu-ES" dirty="0" smtClean="0"/>
            </a:br>
            <a:r>
              <a:rPr lang="eu-ES" dirty="0" smtClean="0"/>
              <a:t/>
            </a:r>
            <a:br>
              <a:rPr lang="eu-ES" dirty="0" smtClean="0"/>
            </a:br>
            <a:r>
              <a:rPr lang="eu-ES" dirty="0" smtClean="0"/>
              <a:t>                          </a:t>
            </a:r>
            <a:r>
              <a:rPr lang="eu-ES" b="1" dirty="0" smtClean="0">
                <a:solidFill>
                  <a:srgbClr val="FF0000"/>
                </a:solidFill>
              </a:rPr>
              <a:t>Course </a:t>
            </a:r>
            <a:r>
              <a:rPr lang="eu-ES" b="1" dirty="0">
                <a:solidFill>
                  <a:srgbClr val="FF0000"/>
                </a:solidFill>
              </a:rPr>
              <a:t>Isuues</a:t>
            </a:r>
            <a:r>
              <a:rPr lang="eu-ES" dirty="0">
                <a:solidFill>
                  <a:srgbClr val="FF0000"/>
                </a:solidFill>
              </a:rPr>
              <a:t/>
            </a:r>
            <a:br>
              <a:rPr lang="eu-E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52" y="1466491"/>
            <a:ext cx="10457290" cy="5026776"/>
          </a:xfrm>
        </p:spPr>
        <p:txBody>
          <a:bodyPr/>
          <a:lstStyle/>
          <a:p>
            <a:pPr marL="0" indent="0">
              <a:buNone/>
            </a:pPr>
            <a:endParaRPr lang="eu-ES" dirty="0"/>
          </a:p>
          <a:p>
            <a:r>
              <a:rPr lang="eu-ES" sz="3600" dirty="0" smtClean="0"/>
              <a:t>Unified course syllabi (instrctions and regulations)</a:t>
            </a:r>
          </a:p>
          <a:p>
            <a:endParaRPr lang="eu-ES" sz="3600" dirty="0" smtClean="0"/>
          </a:p>
          <a:p>
            <a:r>
              <a:rPr lang="eu-ES" sz="3600" dirty="0"/>
              <a:t> </a:t>
            </a:r>
            <a:r>
              <a:rPr lang="eu-ES" sz="3600" dirty="0" smtClean="0"/>
              <a:t>Course assessment (theory and clinical)</a:t>
            </a:r>
          </a:p>
          <a:p>
            <a:endParaRPr lang="eu-ES" sz="3600" dirty="0" smtClean="0"/>
          </a:p>
          <a:p>
            <a:r>
              <a:rPr lang="eu-ES" sz="3600" dirty="0" smtClean="0"/>
              <a:t>Course report</a:t>
            </a:r>
          </a:p>
          <a:p>
            <a:endParaRPr lang="eu-ES" sz="3600" dirty="0" smtClean="0"/>
          </a:p>
          <a:p>
            <a:r>
              <a:rPr lang="eu-ES" sz="3600" dirty="0" smtClean="0"/>
              <a:t>Interactive learning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959E-DDF1-4AD9-A779-EBEE70B92E06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2" y="182057"/>
            <a:ext cx="10515600" cy="16898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Clinical </a:t>
            </a:r>
            <a:r>
              <a:rPr lang="en-US" b="1" dirty="0">
                <a:solidFill>
                  <a:srgbClr val="FF0000"/>
                </a:solidFill>
              </a:rPr>
              <a:t>courses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272" y="1669798"/>
            <a:ext cx="10737670" cy="5188201"/>
          </a:xfrm>
        </p:spPr>
        <p:txBody>
          <a:bodyPr/>
          <a:lstStyle/>
          <a:p>
            <a:r>
              <a:rPr lang="en-US" sz="3200" dirty="0" smtClean="0"/>
              <a:t>Clinical exam (in the clinical area/ committee)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Instructions for clinical training (student, faculty and staff)</a:t>
            </a:r>
          </a:p>
          <a:p>
            <a:endParaRPr lang="en-US" sz="3200" dirty="0" smtClean="0"/>
          </a:p>
          <a:p>
            <a:r>
              <a:rPr lang="en-US" sz="3200" dirty="0" smtClean="0"/>
              <a:t>Student evaluation: </a:t>
            </a:r>
          </a:p>
          <a:p>
            <a:pPr lvl="1"/>
            <a:r>
              <a:rPr lang="en-US" dirty="0" smtClean="0"/>
              <a:t>Clinical instructor</a:t>
            </a:r>
          </a:p>
          <a:p>
            <a:pPr lvl="1"/>
            <a:r>
              <a:rPr lang="en-US" dirty="0" smtClean="0"/>
              <a:t>Clinical course</a:t>
            </a:r>
          </a:p>
          <a:p>
            <a:pPr lvl="1"/>
            <a:r>
              <a:rPr lang="en-US" dirty="0" smtClean="0"/>
              <a:t>Clinical area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FD7E-DB5A-4B0D-9133-891BC2F2CF3A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6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747" y="612475"/>
            <a:ext cx="9174504" cy="89514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Procedure Manual (Nursing Procedures)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DE63-65E9-4A7C-AC67-48C5B9063DD8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181538"/>
              </p:ext>
            </p:extLst>
          </p:nvPr>
        </p:nvGraphicFramePr>
        <p:xfrm>
          <a:off x="258792" y="1190445"/>
          <a:ext cx="11533517" cy="5667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3" imgW="9047873" imgH="5928254" progId="Word.Document.12">
                  <p:embed/>
                </p:oleObj>
              </mc:Choice>
              <mc:Fallback>
                <p:oleObj name="Document" r:id="rId3" imgW="9047873" imgH="59282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792" y="1190445"/>
                        <a:ext cx="11533517" cy="5667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34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73A67F-A329-4718-AA40-730348387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47" y="1664898"/>
            <a:ext cx="11248845" cy="4494362"/>
          </a:xfrm>
        </p:spPr>
        <p:txBody>
          <a:bodyPr>
            <a:norm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نتائج تقييم المواد </a:t>
            </a:r>
            <a:r>
              <a:rPr lang="ar-JO" b="1" dirty="0" smtClean="0">
                <a:solidFill>
                  <a:srgbClr val="FF0000"/>
                </a:solidFill>
              </a:rPr>
              <a:t>العملية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/>
              <a:t>Course Assessment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Semester, 2017-2018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9023-1802-404A-8660-B7FB37C66501}" type="datetime1">
              <a:rPr lang="en-US" smtClean="0"/>
              <a:t>10/28/2018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99398515-40DF-4DCB-AF2C-146570304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838" y="-1"/>
            <a:ext cx="12726837" cy="675448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1656-8CF8-47CB-9416-9F797E2A52F5}" type="datetime1">
              <a:rPr lang="en-US" smtClean="0"/>
              <a:t>10/28/2018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2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497A2226-5CA7-47C6-89FF-F0D7B34FBC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" b="-1"/>
          <a:stretch/>
        </p:blipFill>
        <p:spPr>
          <a:xfrm>
            <a:off x="0" y="952694"/>
            <a:ext cx="12191999" cy="590530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1FBF501E-482F-440B-AC00-09A0A1764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6040"/>
            <a:ext cx="7886700" cy="469761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Items Mean Scores Per Student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3498288-EBA0-44C8-A25E-0E53A0D8FE71}"/>
              </a:ext>
            </a:extLst>
          </p:cNvPr>
          <p:cNvSpPr txBox="1"/>
          <p:nvPr/>
        </p:nvSpPr>
        <p:spPr>
          <a:xfrm>
            <a:off x="627978" y="1052803"/>
            <a:ext cx="2589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Example 1: Adult Health Nursing Course-Clinical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C23D-8BB2-4FA1-8160-8030B2253BAC}" type="datetime1">
              <a:rPr lang="en-US" smtClean="0"/>
              <a:t>10/28/2018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057"/>
            <a:ext cx="1144325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/>
              <a:t>O</a:t>
            </a:r>
            <a:r>
              <a:rPr lang="en-US" sz="4900" b="1" dirty="0" smtClean="0">
                <a:solidFill>
                  <a:srgbClr val="FF0000"/>
                </a:solidFill>
              </a:rPr>
              <a:t>v</a:t>
            </a:r>
            <a:r>
              <a:rPr lang="en-US" sz="4900" b="1" dirty="0" smtClean="0"/>
              <a:t>e</a:t>
            </a:r>
            <a:r>
              <a:rPr lang="en-US" sz="4900" b="1" dirty="0" smtClean="0">
                <a:solidFill>
                  <a:srgbClr val="FF0000"/>
                </a:solidFill>
              </a:rPr>
              <a:t>r</a:t>
            </a:r>
            <a:r>
              <a:rPr lang="en-US" sz="4900" b="1" dirty="0" smtClean="0"/>
              <a:t>v</a:t>
            </a:r>
            <a:r>
              <a:rPr lang="en-US" sz="4900" b="1" dirty="0" smtClean="0">
                <a:solidFill>
                  <a:srgbClr val="FF0000"/>
                </a:solidFill>
              </a:rPr>
              <a:t>i</a:t>
            </a:r>
            <a:r>
              <a:rPr lang="en-US" sz="4900" b="1" dirty="0" smtClean="0"/>
              <a:t>e</a:t>
            </a:r>
            <a:r>
              <a:rPr lang="en-US" sz="4900" b="1" dirty="0" smtClean="0">
                <a:solidFill>
                  <a:srgbClr val="FF0000"/>
                </a:solidFill>
              </a:rPr>
              <a:t>w</a:t>
            </a:r>
            <a:endParaRPr lang="en-US" sz="49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34" y="1666864"/>
            <a:ext cx="10457290" cy="51911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Three administrative Departments</a:t>
            </a:r>
          </a:p>
          <a:p>
            <a:endParaRPr lang="en-US" dirty="0"/>
          </a:p>
          <a:p>
            <a:r>
              <a:rPr lang="en-US" sz="3200" dirty="0" smtClean="0"/>
              <a:t>Three Academic Programs: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800" dirty="0" smtClean="0"/>
              <a:t>BSc. In Nursing 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Master (Three tracks; Critical, Palliative and Psychiatric Mental Health)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PhD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3BC2-44BF-4C18-AA8D-450A1083F1E4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5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9210C3-8BC9-43D8-A4FA-04A9A4697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n-lt"/>
              </a:rPr>
              <a:t>Highest Mean Score (out of 5):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Q2: </a:t>
            </a:r>
            <a:r>
              <a:rPr lang="ar-JO" sz="2800" b="1" dirty="0">
                <a:latin typeface="+mn-lt"/>
              </a:rPr>
              <a:t>للتدريب علاقة بالمادة /البرنامج</a:t>
            </a:r>
            <a:endParaRPr lang="en-US" sz="2800" b="1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D4161F-DBA9-4FC1-9261-11BCDA56E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337"/>
            <a:ext cx="12192000" cy="547777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B08B-9665-4CD4-BD74-476E1DB41A02}" type="datetime1">
              <a:rPr lang="en-US" smtClean="0"/>
              <a:t>10/28/2018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9210C3-8BC9-43D8-A4FA-04A9A4697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n-lt"/>
              </a:rPr>
              <a:t>Lowest Mean Score: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Q4: </a:t>
            </a:r>
            <a:r>
              <a:rPr lang="ar-JO" sz="2800" b="1" dirty="0">
                <a:latin typeface="+mn-lt"/>
              </a:rPr>
              <a:t>الوقت المخصص للتدريب كان كافياً</a:t>
            </a:r>
            <a:endParaRPr lang="en-US" sz="2800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DF60B0-245C-42F5-8C5A-98D3EADD5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4952"/>
            <a:ext cx="12192000" cy="563304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4CEF-E0E1-45EF-8366-6510F7615E05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u-ES" dirty="0" smtClean="0"/>
              <a:t/>
            </a:r>
            <a:br>
              <a:rPr lang="eu-ES" dirty="0" smtClean="0"/>
            </a:br>
            <a:r>
              <a:rPr lang="eu-ES" dirty="0"/>
              <a:t/>
            </a:r>
            <a:br>
              <a:rPr lang="eu-ES" dirty="0"/>
            </a:br>
            <a:r>
              <a:rPr lang="eu-ES" sz="6000" b="1" dirty="0" smtClean="0"/>
              <a:t>Exam </a:t>
            </a:r>
            <a:r>
              <a:rPr lang="eu-ES" sz="6000" b="1" dirty="0"/>
              <a:t>Issues</a:t>
            </a:r>
            <a:r>
              <a:rPr lang="eu-ES" dirty="0"/>
              <a:t/>
            </a:r>
            <a:br>
              <a:rPr lang="eu-E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546" y="1715783"/>
            <a:ext cx="10727396" cy="5005691"/>
          </a:xfrm>
        </p:spPr>
        <p:txBody>
          <a:bodyPr>
            <a:normAutofit/>
          </a:bodyPr>
          <a:lstStyle/>
          <a:p>
            <a:r>
              <a:rPr lang="eu-ES" sz="3600" dirty="0" smtClean="0"/>
              <a:t>Exam template </a:t>
            </a:r>
            <a:r>
              <a:rPr lang="eu-ES" sz="3600" b="1" dirty="0" smtClean="0">
                <a:solidFill>
                  <a:srgbClr val="FF0000"/>
                </a:solidFill>
              </a:rPr>
              <a:t>(QF-SON-04.01)</a:t>
            </a:r>
          </a:p>
          <a:p>
            <a:endParaRPr lang="eu-ES" sz="4000" dirty="0" smtClean="0"/>
          </a:p>
          <a:p>
            <a:r>
              <a:rPr lang="eu-ES" sz="3600" dirty="0" smtClean="0"/>
              <a:t>Exam instructions: </a:t>
            </a:r>
          </a:p>
          <a:p>
            <a:pPr lvl="1"/>
            <a:r>
              <a:rPr lang="eu-ES" sz="3200" dirty="0" smtClean="0"/>
              <a:t>Students (before and during the exam)</a:t>
            </a:r>
          </a:p>
          <a:p>
            <a:pPr lvl="1"/>
            <a:r>
              <a:rPr lang="eu-ES" sz="3200" dirty="0" smtClean="0"/>
              <a:t>Course cordinator</a:t>
            </a:r>
          </a:p>
          <a:p>
            <a:pPr lvl="1"/>
            <a:r>
              <a:rPr lang="eu-ES" sz="3200" dirty="0" smtClean="0"/>
              <a:t>Senior invegilator</a:t>
            </a:r>
          </a:p>
          <a:p>
            <a:pPr lvl="1"/>
            <a:r>
              <a:rPr lang="eu-ES" sz="3200" dirty="0" smtClean="0"/>
              <a:t>Invegilator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841D-68CD-437D-9DBE-DDB62A6FC86A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u-ES" dirty="0" smtClean="0"/>
              <a:t/>
            </a:r>
            <a:br>
              <a:rPr lang="eu-ES" dirty="0" smtClean="0"/>
            </a:br>
            <a:r>
              <a:rPr lang="eu-ES" dirty="0"/>
              <a:t/>
            </a:r>
            <a:br>
              <a:rPr lang="eu-ES" dirty="0"/>
            </a:br>
            <a:r>
              <a:rPr lang="eu-ES" sz="6000" b="1" dirty="0" smtClean="0"/>
              <a:t>Exam </a:t>
            </a:r>
            <a:r>
              <a:rPr lang="eu-ES" sz="6000" b="1" dirty="0"/>
              <a:t>Issues</a:t>
            </a:r>
            <a:r>
              <a:rPr lang="eu-ES" dirty="0"/>
              <a:t/>
            </a:r>
            <a:br>
              <a:rPr lang="eu-E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708" y="2329131"/>
            <a:ext cx="10871234" cy="4392343"/>
          </a:xfrm>
        </p:spPr>
        <p:txBody>
          <a:bodyPr>
            <a:normAutofit/>
          </a:bodyPr>
          <a:lstStyle/>
          <a:p>
            <a:r>
              <a:rPr lang="eu-ES" sz="3200" dirty="0" smtClean="0"/>
              <a:t>Exam Peer review Form </a:t>
            </a:r>
            <a:r>
              <a:rPr lang="eu-ES" sz="3200" b="1" dirty="0" smtClean="0">
                <a:solidFill>
                  <a:srgbClr val="FF0000"/>
                </a:solidFill>
              </a:rPr>
              <a:t>(QF-SON-04.02)</a:t>
            </a:r>
          </a:p>
          <a:p>
            <a:endParaRPr lang="eu-ES" sz="3200" dirty="0" smtClean="0"/>
          </a:p>
          <a:p>
            <a:r>
              <a:rPr lang="eu-ES" sz="3200" dirty="0" smtClean="0"/>
              <a:t>Exam Envelop Form </a:t>
            </a:r>
            <a:r>
              <a:rPr lang="eu-ES" sz="3200" b="1" dirty="0" smtClean="0">
                <a:solidFill>
                  <a:srgbClr val="FF0000"/>
                </a:solidFill>
              </a:rPr>
              <a:t>(QF-SON-04.03)</a:t>
            </a:r>
          </a:p>
          <a:p>
            <a:endParaRPr lang="eu-ES" sz="3200" dirty="0" smtClean="0"/>
          </a:p>
          <a:p>
            <a:r>
              <a:rPr lang="eu-ES" sz="3200" dirty="0" smtClean="0"/>
              <a:t>Exam Evaluation Form </a:t>
            </a:r>
            <a:r>
              <a:rPr lang="eu-ES" sz="3200" b="1" dirty="0" smtClean="0">
                <a:solidFill>
                  <a:srgbClr val="FF0000"/>
                </a:solidFill>
              </a:rPr>
              <a:t>(QF-SON-04.04)</a:t>
            </a:r>
          </a:p>
          <a:p>
            <a:endParaRPr lang="eu-E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8FCB-7ECC-4661-8A34-77C0ECF44D73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u-ES" dirty="0" smtClean="0"/>
              <a:t/>
            </a:r>
            <a:br>
              <a:rPr lang="eu-ES" dirty="0" smtClean="0"/>
            </a:br>
            <a:r>
              <a:rPr lang="eu-ES" dirty="0"/>
              <a:t/>
            </a:r>
            <a:br>
              <a:rPr lang="eu-ES" dirty="0"/>
            </a:br>
            <a:r>
              <a:rPr lang="eu-ES" sz="6000" b="1" dirty="0" smtClean="0"/>
              <a:t>Exam </a:t>
            </a:r>
            <a:r>
              <a:rPr lang="eu-ES" sz="6000" b="1" dirty="0"/>
              <a:t>Issues</a:t>
            </a:r>
            <a:r>
              <a:rPr lang="eu-ES" dirty="0"/>
              <a:t/>
            </a:r>
            <a:br>
              <a:rPr lang="eu-E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708" y="2165229"/>
            <a:ext cx="10871234" cy="4556245"/>
          </a:xfrm>
        </p:spPr>
        <p:txBody>
          <a:bodyPr>
            <a:normAutofit/>
          </a:bodyPr>
          <a:lstStyle/>
          <a:p>
            <a:r>
              <a:rPr lang="eu-ES" sz="3200" dirty="0" smtClean="0"/>
              <a:t>Exam Incident Report </a:t>
            </a:r>
            <a:r>
              <a:rPr lang="eu-ES" sz="3200" b="1" dirty="0" smtClean="0">
                <a:solidFill>
                  <a:srgbClr val="FF0000"/>
                </a:solidFill>
              </a:rPr>
              <a:t>(QF-SON-02.03)</a:t>
            </a:r>
          </a:p>
          <a:p>
            <a:endParaRPr lang="eu-ES" sz="3200" dirty="0" smtClean="0"/>
          </a:p>
          <a:p>
            <a:r>
              <a:rPr lang="eu-ES" sz="3200" dirty="0" smtClean="0"/>
              <a:t>Exam Blueprint for gradute and undergraduate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E742-E809-4643-90ED-4F570EE08756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2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189"/>
            <a:ext cx="11258495" cy="206943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Challenges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63" y="1669799"/>
            <a:ext cx="11309230" cy="494675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13 surveys (data collection, entry, analysis and reporting)</a:t>
            </a:r>
          </a:p>
          <a:p>
            <a:endParaRPr lang="en-US" sz="3600" dirty="0" smtClean="0"/>
          </a:p>
          <a:p>
            <a:r>
              <a:rPr lang="en-US" sz="3200" dirty="0"/>
              <a:t>Student evaluation</a:t>
            </a:r>
            <a:r>
              <a:rPr lang="en-US" sz="3200" dirty="0" smtClean="0"/>
              <a:t>:</a:t>
            </a:r>
            <a:endParaRPr lang="en-US" sz="3200" dirty="0"/>
          </a:p>
          <a:p>
            <a:pPr lvl="1"/>
            <a:r>
              <a:rPr lang="en-US" dirty="0"/>
              <a:t>Faculty/Clinical </a:t>
            </a:r>
            <a:r>
              <a:rPr lang="en-US" dirty="0" smtClean="0"/>
              <a:t>Instructor</a:t>
            </a:r>
            <a:endParaRPr lang="en-US" dirty="0"/>
          </a:p>
          <a:p>
            <a:pPr lvl="1"/>
            <a:r>
              <a:rPr lang="en-US" dirty="0"/>
              <a:t>Clinical area</a:t>
            </a:r>
          </a:p>
          <a:p>
            <a:pPr lvl="1"/>
            <a:r>
              <a:rPr lang="en-US" dirty="0"/>
              <a:t>Clinical course (course assessment)</a:t>
            </a:r>
          </a:p>
          <a:p>
            <a:pPr lvl="1"/>
            <a:r>
              <a:rPr lang="en-US" dirty="0"/>
              <a:t>Theory course 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83B6-6082-4F47-B6F3-11C90AADB986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057"/>
            <a:ext cx="11443252" cy="202630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Faculty/ Clinical Instructor evaluation of the clinical area</a:t>
            </a:r>
          </a:p>
          <a:p>
            <a:endParaRPr lang="en-US" sz="3200" dirty="0"/>
          </a:p>
          <a:p>
            <a:r>
              <a:rPr lang="en-US" sz="3200" dirty="0" smtClean="0"/>
              <a:t>Exit survey</a:t>
            </a:r>
          </a:p>
          <a:p>
            <a:endParaRPr lang="en-US" sz="3200" dirty="0"/>
          </a:p>
          <a:p>
            <a:r>
              <a:rPr lang="en-US" sz="3200" dirty="0" smtClean="0"/>
              <a:t>Employer survey</a:t>
            </a:r>
          </a:p>
          <a:p>
            <a:endParaRPr lang="en-US" sz="3200" dirty="0"/>
          </a:p>
          <a:p>
            <a:r>
              <a:rPr lang="en-US" sz="3200" dirty="0" smtClean="0"/>
              <a:t>Graduate Survey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080E-87D6-4559-93B0-0D6A2266D75C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34" y="182057"/>
            <a:ext cx="11002618" cy="206943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Clinical Nursing Training Course: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200" dirty="0" smtClean="0"/>
              <a:t>External Examiner Evaluation</a:t>
            </a:r>
          </a:p>
          <a:p>
            <a:r>
              <a:rPr lang="en-US" sz="3200" dirty="0" smtClean="0"/>
              <a:t>Student evaluation:</a:t>
            </a:r>
          </a:p>
          <a:p>
            <a:pPr lvl="1"/>
            <a:r>
              <a:rPr lang="en-US" dirty="0" smtClean="0"/>
              <a:t>Faculty </a:t>
            </a:r>
          </a:p>
          <a:p>
            <a:pPr lvl="1"/>
            <a:r>
              <a:rPr lang="en-US" dirty="0" smtClean="0"/>
              <a:t>Preceptor</a:t>
            </a:r>
          </a:p>
          <a:p>
            <a:pPr lvl="1"/>
            <a:r>
              <a:rPr lang="en-US" dirty="0" smtClean="0"/>
              <a:t>Clinical area</a:t>
            </a:r>
          </a:p>
          <a:p>
            <a:pPr lvl="1"/>
            <a:r>
              <a:rPr lang="en-US" dirty="0" smtClean="0"/>
              <a:t>Course evaluation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FB8B-6DA3-4EF7-8144-6F1275256009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895" y="225189"/>
            <a:ext cx="10515600" cy="206943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Challenges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53" y="1669799"/>
            <a:ext cx="10910489" cy="4946758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Application of interactive learning</a:t>
            </a:r>
          </a:p>
          <a:p>
            <a:endParaRPr lang="en-US" sz="3600" dirty="0"/>
          </a:p>
          <a:p>
            <a:r>
              <a:rPr lang="en-US" sz="3600" dirty="0" smtClean="0"/>
              <a:t>E –learning issues</a:t>
            </a:r>
          </a:p>
          <a:p>
            <a:endParaRPr lang="en-US" sz="3600" dirty="0"/>
          </a:p>
          <a:p>
            <a:r>
              <a:rPr lang="en-US" sz="3200" dirty="0"/>
              <a:t>Website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Graduate follow up</a:t>
            </a:r>
          </a:p>
          <a:p>
            <a:endParaRPr lang="en-US" sz="3200" dirty="0"/>
          </a:p>
          <a:p>
            <a:r>
              <a:rPr lang="en-US" sz="3200" dirty="0"/>
              <a:t>Workshops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256A-DE3B-4D6B-8544-73C1736812A4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85" y="0"/>
            <a:ext cx="6193766" cy="129886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894" y="1057549"/>
            <a:ext cx="11714018" cy="54448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1706" y="6426679"/>
            <a:ext cx="11700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https://www.google.jo/search?biw=1600&amp;bih=794&amp;tbm=isch&amp;sa=1&amp;ei=JEOFWvWJGoSvkwXFwr7QAg&amp;q=hope+quotes&amp;oq=hope&amp;gs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DE4A-FD79-4F91-9FC3-9DFBF65DF9D3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2" y="190683"/>
            <a:ext cx="10515600" cy="1484817"/>
          </a:xfrm>
        </p:spPr>
        <p:txBody>
          <a:bodyPr/>
          <a:lstStyle/>
          <a:p>
            <a:pPr algn="ctr"/>
            <a:r>
              <a:rPr lang="en-US" dirty="0" smtClean="0"/>
              <a:t>     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dirty="0" smtClean="0"/>
              <a:t>Number of Faculty and </a:t>
            </a:r>
            <a:r>
              <a:rPr lang="en-US" b="1" dirty="0" smtClean="0"/>
              <a:t>Staff 2016-2019</a:t>
            </a: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115019"/>
              </p:ext>
            </p:extLst>
          </p:nvPr>
        </p:nvGraphicFramePr>
        <p:xfrm>
          <a:off x="441325" y="1666874"/>
          <a:ext cx="11234860" cy="4954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DB45-D35C-4BD9-8031-D8C90268F234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0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142" y="470517"/>
            <a:ext cx="10515600" cy="8240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Faculty </a:t>
            </a:r>
            <a:r>
              <a:rPr lang="en-US" b="1" dirty="0"/>
              <a:t>and Staff 2017-2018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818906"/>
              </p:ext>
            </p:extLst>
          </p:nvPr>
        </p:nvGraphicFramePr>
        <p:xfrm>
          <a:off x="443883" y="1507620"/>
          <a:ext cx="11185865" cy="516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C0BE-78B6-4A8A-A490-7FF076A603D3}" type="datetime1">
              <a:rPr lang="en-US" smtClean="0"/>
              <a:t>10/28/2018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2" y="182057"/>
            <a:ext cx="10515600" cy="172438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Faculty </a:t>
            </a:r>
            <a:r>
              <a:rPr lang="en-US" b="1" dirty="0"/>
              <a:t>According to the </a:t>
            </a:r>
            <a:r>
              <a:rPr lang="en-US" b="1" dirty="0" smtClean="0"/>
              <a:t>Rank, </a:t>
            </a:r>
            <a:r>
              <a:rPr lang="en-US" b="1" dirty="0"/>
              <a:t>2017-2018</a:t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873924"/>
              </p:ext>
            </p:extLst>
          </p:nvPr>
        </p:nvGraphicFramePr>
        <p:xfrm>
          <a:off x="461638" y="1615737"/>
          <a:ext cx="11221375" cy="506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59C8-1E94-432E-91CB-9CACF9085726}" type="datetime1">
              <a:rPr lang="en-US" smtClean="0"/>
              <a:t>10/28/2018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1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8171"/>
            <a:ext cx="10605052" cy="9394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b="1" dirty="0" smtClean="0"/>
              <a:t>Faculty </a:t>
            </a:r>
            <a:r>
              <a:rPr lang="en-US" b="1" dirty="0"/>
              <a:t>and Staff by Gender 2017-2018</a:t>
            </a:r>
            <a:r>
              <a:rPr lang="en-US" sz="3600" b="1" dirty="0">
                <a:latin typeface="+mn-lt"/>
              </a:rPr>
              <a:t/>
            </a:r>
            <a:br>
              <a:rPr lang="en-US" sz="3600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841194"/>
              </p:ext>
            </p:extLst>
          </p:nvPr>
        </p:nvGraphicFramePr>
        <p:xfrm>
          <a:off x="443883" y="1670048"/>
          <a:ext cx="11244909" cy="5265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C76D-1F63-4604-ACD2-259BDA49A8E1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618" y="17178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JO" sz="3600" b="1" dirty="0" smtClean="0"/>
              <a:t/>
            </a:r>
            <a:br>
              <a:rPr lang="ar-JO" sz="3600" b="1" dirty="0" smtClean="0"/>
            </a:br>
            <a:r>
              <a:rPr lang="ar-JO" sz="3600" b="1" dirty="0"/>
              <a:t/>
            </a:r>
            <a:br>
              <a:rPr lang="ar-JO" sz="3600" b="1" dirty="0"/>
            </a:br>
            <a:r>
              <a:rPr lang="ar-JO" sz="3600" b="1" dirty="0" smtClean="0"/>
              <a:t/>
            </a:r>
            <a:br>
              <a:rPr lang="ar-JO" sz="3600" b="1" dirty="0" smtClean="0"/>
            </a:br>
            <a:r>
              <a:rPr lang="ar-JO" sz="3600" b="1" dirty="0"/>
              <a:t/>
            </a:r>
            <a:br>
              <a:rPr lang="ar-JO" sz="3600" b="1" dirty="0"/>
            </a:br>
            <a:r>
              <a:rPr lang="ar-JO" sz="3600" b="1" dirty="0" smtClean="0"/>
              <a:t>إحصائية </a:t>
            </a:r>
            <a:r>
              <a:rPr lang="ar-JO" sz="3600" b="1" dirty="0"/>
              <a:t>بأعداد الطلبة المقبولين - الفصل الأول 2018/2017</a:t>
            </a:r>
            <a:r>
              <a:rPr lang="ar-JO" b="1" dirty="0"/>
              <a:t>				</a:t>
            </a:r>
            <a:br>
              <a:rPr lang="ar-JO" b="1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3092-7CFF-4B33-ABCA-375BDEDCE28F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80016"/>
              </p:ext>
            </p:extLst>
          </p:nvPr>
        </p:nvGraphicFramePr>
        <p:xfrm>
          <a:off x="485311" y="1587857"/>
          <a:ext cx="11206680" cy="5133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0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 smtClean="0"/>
              <a:t>عدد الطلبة في برنامج البكالوريوس</a:t>
            </a:r>
            <a:endParaRPr lang="en-US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934096"/>
              </p:ext>
            </p:extLst>
          </p:nvPr>
        </p:nvGraphicFramePr>
        <p:xfrm>
          <a:off x="390417" y="1160980"/>
          <a:ext cx="11311847" cy="5517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34D0-0E25-42E3-A850-5EEBC37EB31E}" type="datetime1">
              <a:rPr lang="en-US" smtClean="0"/>
              <a:t>10/28/2018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5E85-51B9-4851-AE87-1404EFADF3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65B2074A16CC419BEA842A2E4DC049" ma:contentTypeVersion="1" ma:contentTypeDescription="Create a new document." ma:contentTypeScope="" ma:versionID="e0ece130c50844ffabd8a122937154e8">
  <xsd:schema xmlns:xsd="http://www.w3.org/2001/XMLSchema" xmlns:xs="http://www.w3.org/2001/XMLSchema" xmlns:p="http://schemas.microsoft.com/office/2006/metadata/properties" xmlns:ns2="4c854669-c37d-4e1c-9895-ff9cd39da670" targetNamespace="http://schemas.microsoft.com/office/2006/metadata/properties" ma:root="true" ma:fieldsID="56427dbfe89111d9f0ab6e557b90e7f4" ns2:_="">
    <xsd:import namespace="4c854669-c37d-4e1c-9895-ff9cd39da670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54669-c37d-4e1c-9895-ff9cd39da67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D71516-E3D8-4EEC-9F40-01EA6E519B87}"/>
</file>

<file path=customXml/itemProps2.xml><?xml version="1.0" encoding="utf-8"?>
<ds:datastoreItem xmlns:ds="http://schemas.openxmlformats.org/officeDocument/2006/customXml" ds:itemID="{30BD5141-C9A1-4F22-A771-DEA392DA7BB7}"/>
</file>

<file path=customXml/itemProps3.xml><?xml version="1.0" encoding="utf-8"?>
<ds:datastoreItem xmlns:ds="http://schemas.openxmlformats.org/officeDocument/2006/customXml" ds:itemID="{0515EF90-427F-42AC-8511-B000742D8F0A}"/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2532</TotalTime>
  <Words>693</Words>
  <Application>Microsoft Office PowerPoint</Application>
  <PresentationFormat>Widescreen</PresentationFormat>
  <Paragraphs>322</Paragraphs>
  <Slides>39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Arial Rounded MT Bold</vt:lpstr>
      <vt:lpstr>Calibri</vt:lpstr>
      <vt:lpstr>Calibri Light</vt:lpstr>
      <vt:lpstr>Times New Roman</vt:lpstr>
      <vt:lpstr>Office Theme</vt:lpstr>
      <vt:lpstr>Document</vt:lpstr>
      <vt:lpstr>  School of Nursing </vt:lpstr>
      <vt:lpstr>Outline</vt:lpstr>
      <vt:lpstr> Overview</vt:lpstr>
      <vt:lpstr>        Number of Faculty and Staff 2016-2019</vt:lpstr>
      <vt:lpstr>  Faculty and Staff 2017-2018 </vt:lpstr>
      <vt:lpstr>  Faculty According to the Rank, 2017-2018 </vt:lpstr>
      <vt:lpstr>  Faculty and Staff by Gender 2017-2018 </vt:lpstr>
      <vt:lpstr>    إحصائية بأعداد الطلبة المقبولين - الفصل الأول 2018/2017     </vt:lpstr>
      <vt:lpstr>عدد الطلبة في برنامج البكالوريوس</vt:lpstr>
      <vt:lpstr>The Current Number of Graduate Students </vt:lpstr>
      <vt:lpstr>Total Number of Students, 2017-2018</vt:lpstr>
      <vt:lpstr>School Achievements</vt:lpstr>
      <vt:lpstr>School Achievements</vt:lpstr>
      <vt:lpstr>School Achievements</vt:lpstr>
      <vt:lpstr>School Achievements</vt:lpstr>
      <vt:lpstr>SON Students</vt:lpstr>
      <vt:lpstr>Graduate Follow Up Committee </vt:lpstr>
      <vt:lpstr>Graduate Follow Up Committee </vt:lpstr>
      <vt:lpstr>PowerPoint Presentation</vt:lpstr>
      <vt:lpstr>بند رقم  2</vt:lpstr>
      <vt:lpstr>Results of Employer Survey 2016-2017</vt:lpstr>
      <vt:lpstr>بند رقم 3</vt:lpstr>
      <vt:lpstr>بند رقم 4</vt:lpstr>
      <vt:lpstr>                            Course Isuues </vt:lpstr>
      <vt:lpstr>   Clinical courses </vt:lpstr>
      <vt:lpstr>Procedure Manual (Nursing Procedures) </vt:lpstr>
      <vt:lpstr>نتائج تقييم المواد العملية Course Assessment  1st Semester, 2017-2018</vt:lpstr>
      <vt:lpstr>PowerPoint Presentation</vt:lpstr>
      <vt:lpstr>Items Mean Scores Per Student</vt:lpstr>
      <vt:lpstr>Highest Mean Score (out of 5): Q2: للتدريب علاقة بالمادة /البرنامج</vt:lpstr>
      <vt:lpstr>Lowest Mean Score: Q4: الوقت المخصص للتدريب كان كافياً</vt:lpstr>
      <vt:lpstr>  Exam Issues </vt:lpstr>
      <vt:lpstr>  Exam Issues </vt:lpstr>
      <vt:lpstr>  Exam Issues </vt:lpstr>
      <vt:lpstr>Challenges</vt:lpstr>
      <vt:lpstr>Challenges</vt:lpstr>
      <vt:lpstr>Challenges</vt:lpstr>
      <vt:lpstr>Challenges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Suhaila Halasa</dc:creator>
  <cp:lastModifiedBy>Suhaila Halasa</cp:lastModifiedBy>
  <cp:revision>200</cp:revision>
  <dcterms:created xsi:type="dcterms:W3CDTF">2017-05-21T12:03:02Z</dcterms:created>
  <dcterms:modified xsi:type="dcterms:W3CDTF">2018-10-28T13:53:31Z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0x0101005965B2074A16CC419BEA842A2E4DC049</vt:lpwstr>
  </property>
</Properties>
</file>